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76" r:id="rId3"/>
    <p:sldId id="258" r:id="rId4"/>
    <p:sldId id="273" r:id="rId5"/>
    <p:sldId id="259" r:id="rId6"/>
    <p:sldId id="274" r:id="rId7"/>
    <p:sldId id="277" r:id="rId8"/>
    <p:sldId id="260" r:id="rId9"/>
    <p:sldId id="278" r:id="rId10"/>
    <p:sldId id="261" r:id="rId11"/>
    <p:sldId id="275" r:id="rId12"/>
    <p:sldId id="262" r:id="rId13"/>
    <p:sldId id="263" r:id="rId14"/>
    <p:sldId id="279" r:id="rId15"/>
    <p:sldId id="264" r:id="rId16"/>
    <p:sldId id="280" r:id="rId17"/>
    <p:sldId id="265" r:id="rId18"/>
    <p:sldId id="281" r:id="rId19"/>
    <p:sldId id="266" r:id="rId20"/>
    <p:sldId id="267" r:id="rId21"/>
    <p:sldId id="282" r:id="rId22"/>
    <p:sldId id="268" r:id="rId23"/>
    <p:sldId id="269" r:id="rId24"/>
    <p:sldId id="270" r:id="rId25"/>
    <p:sldId id="283" r:id="rId26"/>
    <p:sldId id="271" r:id="rId27"/>
    <p:sldId id="272" r:id="rId2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52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6E6510DE-8917-4C78-904F-116925E0C7AA}" type="datetimeFigureOut">
              <a:rPr lang="es-ES" smtClean="0"/>
              <a:t>04/03/2011</a:t>
            </a:fld>
            <a:endParaRPr lang="es-ES"/>
          </a:p>
        </p:txBody>
      </p:sp>
      <p:sp>
        <p:nvSpPr>
          <p:cNvPr id="19" name="18 Marcador de pie de página"/>
          <p:cNvSpPr>
            <a:spLocks noGrp="1"/>
          </p:cNvSpPr>
          <p:nvPr>
            <p:ph type="ftr" sz="quarter" idx="11"/>
          </p:nvPr>
        </p:nvSpPr>
        <p:spPr/>
        <p:txBody>
          <a:bodyPr/>
          <a:lstStyle/>
          <a:p>
            <a:endParaRPr lang="es-ES"/>
          </a:p>
        </p:txBody>
      </p:sp>
      <p:sp>
        <p:nvSpPr>
          <p:cNvPr id="27" name="26 Marcador de número de diapositiva"/>
          <p:cNvSpPr>
            <a:spLocks noGrp="1"/>
          </p:cNvSpPr>
          <p:nvPr>
            <p:ph type="sldNum" sz="quarter" idx="12"/>
          </p:nvPr>
        </p:nvSpPr>
        <p:spPr/>
        <p:txBody>
          <a:bodyPr/>
          <a:lstStyle/>
          <a:p>
            <a:fld id="{2C725578-89A7-4314-AE51-0F9F02B32E70}"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6E6510DE-8917-4C78-904F-116925E0C7AA}" type="datetimeFigureOut">
              <a:rPr lang="es-ES" smtClean="0"/>
              <a:t>04/03/2011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C725578-89A7-4314-AE51-0F9F02B32E70}"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6E6510DE-8917-4C78-904F-116925E0C7AA}" type="datetimeFigureOut">
              <a:rPr lang="es-ES" smtClean="0"/>
              <a:t>04/03/2011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C725578-89A7-4314-AE51-0F9F02B32E70}"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6E6510DE-8917-4C78-904F-116925E0C7AA}" type="datetimeFigureOut">
              <a:rPr lang="es-ES" smtClean="0"/>
              <a:t>04/03/2011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C725578-89A7-4314-AE51-0F9F02B32E70}"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6E6510DE-8917-4C78-904F-116925E0C7AA}" type="datetimeFigureOut">
              <a:rPr lang="es-ES" smtClean="0"/>
              <a:t>04/03/2011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C725578-89A7-4314-AE51-0F9F02B32E70}"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6E6510DE-8917-4C78-904F-116925E0C7AA}" type="datetimeFigureOut">
              <a:rPr lang="es-ES" smtClean="0"/>
              <a:t>04/03/2011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2C725578-89A7-4314-AE51-0F9F02B32E70}"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6E6510DE-8917-4C78-904F-116925E0C7AA}" type="datetimeFigureOut">
              <a:rPr lang="es-ES" smtClean="0"/>
              <a:t>04/03/2011</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2C725578-89A7-4314-AE51-0F9F02B32E70}"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6E6510DE-8917-4C78-904F-116925E0C7AA}" type="datetimeFigureOut">
              <a:rPr lang="es-ES" smtClean="0"/>
              <a:t>04/03/2011</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2C725578-89A7-4314-AE51-0F9F02B32E70}"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E6510DE-8917-4C78-904F-116925E0C7AA}" type="datetimeFigureOut">
              <a:rPr lang="es-ES" smtClean="0"/>
              <a:t>04/03/2011</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2C725578-89A7-4314-AE51-0F9F02B32E70}"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6E6510DE-8917-4C78-904F-116925E0C7AA}" type="datetimeFigureOut">
              <a:rPr lang="es-ES" smtClean="0"/>
              <a:t>04/03/2011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2C725578-89A7-4314-AE51-0F9F02B32E70}"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6E6510DE-8917-4C78-904F-116925E0C7AA}" type="datetimeFigureOut">
              <a:rPr lang="es-ES" smtClean="0"/>
              <a:t>04/03/2011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077200" y="6356350"/>
            <a:ext cx="609600" cy="365125"/>
          </a:xfrm>
        </p:spPr>
        <p:txBody>
          <a:bodyPr/>
          <a:lstStyle/>
          <a:p>
            <a:fld id="{2C725578-89A7-4314-AE51-0F9F02B32E70}" type="slidenum">
              <a:rPr lang="es-ES" smtClean="0"/>
              <a:t>‹Nº›</a:t>
            </a:fld>
            <a:endParaRPr lang="es-ES"/>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E6510DE-8917-4C78-904F-116925E0C7AA}" type="datetimeFigureOut">
              <a:rPr lang="es-ES" smtClean="0"/>
              <a:t>04/03/2011</a:t>
            </a:fld>
            <a:endParaRPr lang="es-ES"/>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C725578-89A7-4314-AE51-0F9F02B32E70}" type="slidenum">
              <a:rPr lang="es-ES" smtClean="0"/>
              <a:t>‹Nº›</a:t>
            </a:fld>
            <a:endParaRPr lang="es-ES"/>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FORMACIÓN DEL ESPAÑOL</a:t>
            </a:r>
            <a:endParaRPr lang="es-ES" dirty="0"/>
          </a:p>
        </p:txBody>
      </p:sp>
      <p:sp>
        <p:nvSpPr>
          <p:cNvPr id="3" name="2 Marcador de contenido"/>
          <p:cNvSpPr>
            <a:spLocks noGrp="1"/>
          </p:cNvSpPr>
          <p:nvPr>
            <p:ph idx="1"/>
          </p:nvPr>
        </p:nvSpPr>
        <p:spPr/>
        <p:txBody>
          <a:bodyPr>
            <a:normAutofit/>
          </a:bodyPr>
          <a:lstStyle/>
          <a:p>
            <a:pPr algn="just"/>
            <a:r>
              <a:rPr lang="es-ES" dirty="0" smtClean="0">
                <a:latin typeface="Arial" pitchFamily="34" charset="0"/>
                <a:cs typeface="Arial" pitchFamily="34" charset="0"/>
              </a:rPr>
              <a:t>La base del idioma Español es el latín vulgar, propagado en España desde fines del siglo III a. C., que se impuso a las lenguas ibéricas y al vasco.</a:t>
            </a:r>
          </a:p>
          <a:p>
            <a:pPr algn="just"/>
            <a:r>
              <a:rPr lang="es-ES" dirty="0" smtClean="0">
                <a:latin typeface="Arial" pitchFamily="34" charset="0"/>
                <a:cs typeface="Arial" pitchFamily="34" charset="0"/>
              </a:rPr>
              <a:t>El latín era la lengua que se hablaba en el Imperio Romano.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latin typeface="Arial" pitchFamily="34" charset="0"/>
                <a:cs typeface="Arial" pitchFamily="34" charset="0"/>
              </a:rPr>
              <a:t>LA INFLUENCIA VASCA</a:t>
            </a:r>
            <a:endParaRPr lang="es-ES" dirty="0">
              <a:latin typeface="Arial" pitchFamily="34" charset="0"/>
              <a:cs typeface="Arial" pitchFamily="34" charset="0"/>
            </a:endParaRPr>
          </a:p>
        </p:txBody>
      </p:sp>
      <p:sp>
        <p:nvSpPr>
          <p:cNvPr id="3" name="2 Marcador de contenido"/>
          <p:cNvSpPr>
            <a:spLocks noGrp="1"/>
          </p:cNvSpPr>
          <p:nvPr>
            <p:ph idx="1"/>
          </p:nvPr>
        </p:nvSpPr>
        <p:spPr/>
        <p:txBody>
          <a:bodyPr>
            <a:normAutofit fontScale="32500" lnSpcReduction="20000"/>
          </a:bodyPr>
          <a:lstStyle/>
          <a:p>
            <a:r>
              <a:rPr lang="es-ES" sz="9600" dirty="0" smtClean="0">
                <a:latin typeface="Arial" pitchFamily="34" charset="0"/>
                <a:cs typeface="Arial" pitchFamily="34" charset="0"/>
              </a:rPr>
              <a:t>Junto a estos elementos lingüísticos también hay que tener en cuenta al vasco, idioma cuyo origen se desconoce, aunque hay varias teorías al respecto. Algunos de sus hábitos articulatorios y ciertas particularidades gramaticales ejercieron poderosa influencia en la conformación del castellano por dos motivos: el condado de Castilla se fundó en un territorio de influencia vasca, entre Cantabria y el norte de León; </a:t>
            </a:r>
            <a:r>
              <a:rPr lang="es-ES" dirty="0" smtClean="0"/>
              <a:t/>
            </a:r>
            <a:br>
              <a:rPr lang="es-ES" dirty="0" smtClean="0"/>
            </a:br>
            <a:endParaRPr lang="es-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ES" dirty="0" smtClean="0">
                <a:latin typeface="Arial" pitchFamily="34" charset="0"/>
                <a:cs typeface="Arial" pitchFamily="34" charset="0"/>
              </a:rPr>
              <a:t>junto a eso, las tierras que los castellanos iban ganando a los árabes se repoblaban con vascos, que, lógicamente, llevaron sus hábitos lingüísticos y, además, ocuparon puestos preeminentes en la corte castellana hasta el siglo XIV. </a:t>
            </a:r>
            <a:endParaRPr lang="es-E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ES" dirty="0" smtClean="0">
                <a:latin typeface="Arial" pitchFamily="34" charset="0"/>
                <a:cs typeface="Arial" pitchFamily="34" charset="0"/>
              </a:rPr>
              <a:t>La otra herencia del vasco consiste en que ante la imposibilidad de pronunciar una f en posición inicial, las palabras latinas que empezaban por ese fonema lo sustituyeron en épocas tempranas por una aspiración, representada por una h en la escritura, que con el tiempo se perdió.</a:t>
            </a:r>
            <a:endParaRPr lang="es-ES" dirty="0">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LA INVASIÓN ÁRABE</a:t>
            </a:r>
            <a:endParaRPr lang="es-ES" dirty="0"/>
          </a:p>
        </p:txBody>
      </p:sp>
      <p:sp>
        <p:nvSpPr>
          <p:cNvPr id="3" name="2 Marcador de contenido"/>
          <p:cNvSpPr>
            <a:spLocks noGrp="1"/>
          </p:cNvSpPr>
          <p:nvPr>
            <p:ph idx="1"/>
          </p:nvPr>
        </p:nvSpPr>
        <p:spPr/>
        <p:txBody>
          <a:bodyPr>
            <a:normAutofit fontScale="92500" lnSpcReduction="10000"/>
          </a:bodyPr>
          <a:lstStyle/>
          <a:p>
            <a:r>
              <a:rPr lang="es-ES" dirty="0" smtClean="0"/>
              <a:t>En el año 711 se produjo la invasión árabe en España. Los musulmanes llevaron adelante la conquista con una fuerza inusitada. Así consiguieron abarcar toda la península, desde el sur hacia el norte.</a:t>
            </a:r>
            <a:br>
              <a:rPr lang="es-ES" dirty="0" smtClean="0"/>
            </a:br>
            <a:r>
              <a:rPr lang="es-ES" dirty="0" smtClean="0"/>
              <a:t>La invasión árabe tenía un objetivo religioso. Por este motivo la lucha entre el mundo hispano-románico y el árabe se transformó en una lucha entre dos civilizaciones: la cristiana y la musulmana. La prolongada permanencia de los árabes en España y el contacto estrecho entre ambos pueblos generaron una cultura </a:t>
            </a:r>
            <a:r>
              <a:rPr lang="es-ES" u="sng" dirty="0" smtClean="0"/>
              <a:t>n</a:t>
            </a:r>
            <a:r>
              <a:rPr lang="es-ES" dirty="0" smtClean="0"/>
              <a:t>ueva que abarcó no solo lo lingüístico, sino también la literatura, la arquitectura, el arte y las costumbres.</a:t>
            </a:r>
            <a:br>
              <a:rPr lang="es-ES" dirty="0" smtClean="0"/>
            </a:br>
            <a:endParaRPr lang="es-E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6" name="5 Marcador de contenido" descr="aárabe.jpg"/>
          <p:cNvPicPr>
            <a:picLocks noGrp="1" noChangeAspect="1"/>
          </p:cNvPicPr>
          <p:nvPr>
            <p:ph idx="1"/>
          </p:nvPr>
        </p:nvPicPr>
        <p:blipFill>
          <a:blip r:embed="rId2"/>
          <a:stretch>
            <a:fillRect/>
          </a:stretch>
        </p:blipFill>
        <p:spPr>
          <a:xfrm>
            <a:off x="214282" y="214290"/>
            <a:ext cx="8715436" cy="6286544"/>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EL CASTELLANO EN AMÉRICA</a:t>
            </a:r>
            <a:endParaRPr lang="es-ES" dirty="0"/>
          </a:p>
        </p:txBody>
      </p:sp>
      <p:sp>
        <p:nvSpPr>
          <p:cNvPr id="3" name="2 Marcador de contenido"/>
          <p:cNvSpPr>
            <a:spLocks noGrp="1"/>
          </p:cNvSpPr>
          <p:nvPr>
            <p:ph idx="1"/>
          </p:nvPr>
        </p:nvSpPr>
        <p:spPr/>
        <p:txBody>
          <a:bodyPr>
            <a:normAutofit fontScale="92500" lnSpcReduction="10000"/>
          </a:bodyPr>
          <a:lstStyle/>
          <a:p>
            <a:r>
              <a:rPr lang="es-ES" dirty="0" smtClean="0"/>
              <a:t>La colonización comenzó a fines del siglo XV, cuando ya el castellano había adquirido sus caracteres esenciales. Pero los hablantes que llegaron a América provenían de diferentes regiones españolas y pertenecían a diversas condiciones sociales y culturales. Esta variedad es una de las primeras razones por las cuales se reconocen diferencias entre las variantes habladas en América y las que se registran en España. </a:t>
            </a:r>
            <a:br>
              <a:rPr lang="es-ES" dirty="0" smtClean="0"/>
            </a:br>
            <a:r>
              <a:rPr lang="es-ES" dirty="0" smtClean="0"/>
              <a:t>Cuando los conquistadores y los misioneros llegaron a nuestro continente, encontraron una amplia variedad de comunidades, cada una de las cuales poseía su propia lengua.</a:t>
            </a:r>
            <a:br>
              <a:rPr lang="es-ES" dirty="0" smtClean="0"/>
            </a:br>
            <a:endParaRPr lang="es-E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américa.png"/>
          <p:cNvPicPr>
            <a:picLocks noGrp="1" noChangeAspect="1"/>
          </p:cNvPicPr>
          <p:nvPr>
            <p:ph idx="1"/>
          </p:nvPr>
        </p:nvPicPr>
        <p:blipFill>
          <a:blip r:embed="rId2"/>
          <a:stretch>
            <a:fillRect/>
          </a:stretch>
        </p:blipFill>
        <p:spPr>
          <a:xfrm>
            <a:off x="1357290" y="285728"/>
            <a:ext cx="6429420" cy="5983311"/>
          </a:xfr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ES" dirty="0" smtClean="0">
                <a:latin typeface="Arial" pitchFamily="34" charset="0"/>
                <a:cs typeface="Arial" pitchFamily="34" charset="0"/>
              </a:rPr>
              <a:t>El castellano se impuso sobre las lenguas nativas. Los indígenas aprendieron la lengua de los conquistadores y de los misioneros. En la mayoría de los casos hablaron el castellano con modificaciones atribuibles a sus propios hábitos lingüísticos. En otros casos conservaron su lengua con la incorporación de algunos hispanismos.</a:t>
            </a:r>
            <a:br>
              <a:rPr lang="es-ES" dirty="0" smtClean="0">
                <a:latin typeface="Arial" pitchFamily="34" charset="0"/>
                <a:cs typeface="Arial" pitchFamily="34" charset="0"/>
              </a:rPr>
            </a:br>
            <a:r>
              <a:rPr lang="es-ES" dirty="0" smtClean="0">
                <a:latin typeface="Arial" pitchFamily="34" charset="0"/>
                <a:cs typeface="Arial" pitchFamily="34" charset="0"/>
              </a:rPr>
              <a:t>Si bien el castellano predominó sobre las lenguas nativas americanas, éstas dejaron su influencia</a:t>
            </a:r>
            <a:r>
              <a:rPr lang="es-ES" dirty="0" smtClean="0"/>
              <a:t>.</a:t>
            </a:r>
            <a:endParaRPr lang="es-E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latin typeface="Arial" pitchFamily="34" charset="0"/>
                <a:cs typeface="Arial" pitchFamily="34" charset="0"/>
              </a:rPr>
              <a:t>HERNÁN CORTES</a:t>
            </a:r>
            <a:endParaRPr lang="es-ES" dirty="0">
              <a:latin typeface="Arial" pitchFamily="34" charset="0"/>
              <a:cs typeface="Arial" pitchFamily="34" charset="0"/>
            </a:endParaRPr>
          </a:p>
        </p:txBody>
      </p:sp>
      <p:pic>
        <p:nvPicPr>
          <p:cNvPr id="4" name="3 Marcador de contenido" descr="cortes_05.jpg"/>
          <p:cNvPicPr>
            <a:picLocks noGrp="1" noChangeAspect="1"/>
          </p:cNvPicPr>
          <p:nvPr>
            <p:ph idx="1"/>
          </p:nvPr>
        </p:nvPicPr>
        <p:blipFill>
          <a:blip r:embed="rId2"/>
          <a:stretch>
            <a:fillRect/>
          </a:stretch>
        </p:blipFill>
        <p:spPr>
          <a:xfrm>
            <a:off x="2816225" y="1935163"/>
            <a:ext cx="3511550" cy="4389437"/>
          </a:xfr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latin typeface="Arial" pitchFamily="34" charset="0"/>
                <a:cs typeface="Arial" pitchFamily="34" charset="0"/>
              </a:rPr>
              <a:t>DEL LATÍN AL ESPAÑOL</a:t>
            </a:r>
            <a:endParaRPr lang="es-ES" dirty="0">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r>
              <a:rPr lang="es-ES" dirty="0" smtClean="0"/>
              <a:t> </a:t>
            </a:r>
            <a:r>
              <a:rPr lang="es-ES" dirty="0" smtClean="0">
                <a:latin typeface="Arial" pitchFamily="34" charset="0"/>
                <a:cs typeface="Arial" pitchFamily="34" charset="0"/>
              </a:rPr>
              <a:t>Una incongruencia de la lengua de la época era que la grafía &lt;</a:t>
            </a:r>
            <a:r>
              <a:rPr lang="es-ES" i="1" dirty="0" smtClean="0">
                <a:latin typeface="Arial" pitchFamily="34" charset="0"/>
                <a:cs typeface="Arial" pitchFamily="34" charset="0"/>
              </a:rPr>
              <a:t>f</a:t>
            </a:r>
            <a:r>
              <a:rPr lang="es-ES" dirty="0" smtClean="0">
                <a:latin typeface="Arial" pitchFamily="34" charset="0"/>
                <a:cs typeface="Arial" pitchFamily="34" charset="0"/>
              </a:rPr>
              <a:t>&gt; podía representar no sólo su valor fonético actual sino también una aspiración (cf. la </a:t>
            </a:r>
            <a:r>
              <a:rPr lang="es-ES" i="1" dirty="0" smtClean="0">
                <a:latin typeface="Arial" pitchFamily="34" charset="0"/>
                <a:cs typeface="Arial" pitchFamily="34" charset="0"/>
              </a:rPr>
              <a:t>h</a:t>
            </a:r>
            <a:r>
              <a:rPr lang="es-ES" dirty="0" smtClean="0">
                <a:latin typeface="Arial" pitchFamily="34" charset="0"/>
                <a:cs typeface="Arial" pitchFamily="34" charset="0"/>
              </a:rPr>
              <a:t> inglesa), que luego desaparecería en la pronunciación pero quedaría representada por una </a:t>
            </a:r>
            <a:r>
              <a:rPr lang="es-ES" i="1" dirty="0" smtClean="0">
                <a:latin typeface="Arial" pitchFamily="34" charset="0"/>
                <a:cs typeface="Arial" pitchFamily="34" charset="0"/>
              </a:rPr>
              <a:t>h</a:t>
            </a:r>
            <a:r>
              <a:rPr lang="es-ES" dirty="0" smtClean="0">
                <a:latin typeface="Arial" pitchFamily="34" charset="0"/>
                <a:cs typeface="Arial" pitchFamily="34" charset="0"/>
              </a:rPr>
              <a:t> etimológica: </a:t>
            </a:r>
            <a:r>
              <a:rPr lang="es-ES" i="1" dirty="0" smtClean="0">
                <a:latin typeface="Arial" pitchFamily="34" charset="0"/>
                <a:cs typeface="Arial" pitchFamily="34" charset="0"/>
              </a:rPr>
              <a:t>fasta</a:t>
            </a:r>
            <a:r>
              <a:rPr lang="es-ES" dirty="0" smtClean="0">
                <a:latin typeface="Arial" pitchFamily="34" charset="0"/>
                <a:cs typeface="Arial" pitchFamily="34" charset="0"/>
              </a:rPr>
              <a:t> (hoy "hasta"), </a:t>
            </a:r>
            <a:r>
              <a:rPr lang="es-ES" i="1" dirty="0" smtClean="0">
                <a:latin typeface="Arial" pitchFamily="34" charset="0"/>
                <a:cs typeface="Arial" pitchFamily="34" charset="0"/>
              </a:rPr>
              <a:t>fablar</a:t>
            </a:r>
            <a:r>
              <a:rPr lang="es-ES" dirty="0" smtClean="0">
                <a:latin typeface="Arial" pitchFamily="34" charset="0"/>
                <a:cs typeface="Arial" pitchFamily="34" charset="0"/>
              </a:rPr>
              <a:t> (hoy "hablar"). En algunos lugares de América y España aún se pronuncia la </a:t>
            </a:r>
            <a:r>
              <a:rPr lang="es-ES" i="1" dirty="0" smtClean="0">
                <a:latin typeface="Arial" pitchFamily="34" charset="0"/>
                <a:cs typeface="Arial" pitchFamily="34" charset="0"/>
              </a:rPr>
              <a:t>h</a:t>
            </a:r>
            <a:r>
              <a:rPr lang="es-ES" dirty="0" smtClean="0">
                <a:latin typeface="Arial" pitchFamily="34" charset="0"/>
                <a:cs typeface="Arial" pitchFamily="34" charset="0"/>
              </a:rPr>
              <a:t>, como en </a:t>
            </a:r>
            <a:r>
              <a:rPr lang="es-ES" i="1" dirty="0" smtClean="0">
                <a:latin typeface="Arial" pitchFamily="34" charset="0"/>
                <a:cs typeface="Arial" pitchFamily="34" charset="0"/>
              </a:rPr>
              <a:t>fierro</a:t>
            </a:r>
            <a:r>
              <a:rPr lang="es-ES" dirty="0" smtClean="0">
                <a:latin typeface="Arial" pitchFamily="34" charset="0"/>
                <a:cs typeface="Arial" pitchFamily="34" charset="0"/>
              </a:rPr>
              <a:t>, por </a:t>
            </a:r>
            <a:r>
              <a:rPr lang="es-ES" i="1" dirty="0" smtClean="0">
                <a:latin typeface="Arial" pitchFamily="34" charset="0"/>
                <a:cs typeface="Arial" pitchFamily="34" charset="0"/>
              </a:rPr>
              <a:t>hierro</a:t>
            </a:r>
            <a:r>
              <a:rPr lang="es-ES" dirty="0" smtClean="0">
                <a:latin typeface="Arial" pitchFamily="34" charset="0"/>
                <a:cs typeface="Arial" pitchFamily="34" charset="0"/>
              </a:rPr>
              <a:t>.</a:t>
            </a:r>
            <a:endParaRPr lang="es-ES" dirty="0">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latin typeface="Arial" pitchFamily="34" charset="0"/>
                <a:cs typeface="Arial" pitchFamily="34" charset="0"/>
              </a:rPr>
              <a:t>INVASIÓN ROMANA</a:t>
            </a:r>
            <a:endParaRPr lang="es-ES" dirty="0">
              <a:latin typeface="Arial" pitchFamily="34" charset="0"/>
              <a:cs typeface="Arial" pitchFamily="34" charset="0"/>
            </a:endParaRPr>
          </a:p>
        </p:txBody>
      </p:sp>
      <p:pic>
        <p:nvPicPr>
          <p:cNvPr id="4" name="3 Marcador de contenido" descr="invasión romana.jpg"/>
          <p:cNvPicPr>
            <a:picLocks noGrp="1" noChangeAspect="1"/>
          </p:cNvPicPr>
          <p:nvPr>
            <p:ph idx="1"/>
          </p:nvPr>
        </p:nvPicPr>
        <p:blipFill>
          <a:blip r:embed="rId2"/>
          <a:stretch>
            <a:fillRect/>
          </a:stretch>
        </p:blipFill>
        <p:spPr>
          <a:xfrm>
            <a:off x="642910" y="1785926"/>
            <a:ext cx="7643866" cy="4643470"/>
          </a:xfr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ES" dirty="0" smtClean="0">
                <a:latin typeface="Arial" pitchFamily="34" charset="0"/>
                <a:cs typeface="Arial" pitchFamily="34" charset="0"/>
              </a:rPr>
              <a:t>Las consonantes que en latín eran sordas al pasar al español se hicieron sonoras </a:t>
            </a:r>
          </a:p>
          <a:p>
            <a:r>
              <a:rPr lang="es-ES" dirty="0" smtClean="0">
                <a:latin typeface="Arial" pitchFamily="34" charset="0"/>
                <a:cs typeface="Arial" pitchFamily="34" charset="0"/>
              </a:rPr>
              <a:t>APOTEKA= BODEGA, la vocal desaparece</a:t>
            </a:r>
          </a:p>
          <a:p>
            <a:r>
              <a:rPr lang="es-ES" dirty="0" err="1" smtClean="0">
                <a:latin typeface="Arial" pitchFamily="34" charset="0"/>
                <a:cs typeface="Arial" pitchFamily="34" charset="0"/>
              </a:rPr>
              <a:t>Lopus</a:t>
            </a:r>
            <a:r>
              <a:rPr lang="es-ES" dirty="0" smtClean="0">
                <a:latin typeface="Arial" pitchFamily="34" charset="0"/>
                <a:cs typeface="Arial" pitchFamily="34" charset="0"/>
              </a:rPr>
              <a:t>= lobo</a:t>
            </a:r>
          </a:p>
          <a:p>
            <a:r>
              <a:rPr lang="es-ES" dirty="0" err="1" smtClean="0">
                <a:latin typeface="Arial" pitchFamily="34" charset="0"/>
                <a:cs typeface="Arial" pitchFamily="34" charset="0"/>
              </a:rPr>
              <a:t>Lepori</a:t>
            </a:r>
            <a:r>
              <a:rPr lang="es-ES" dirty="0" smtClean="0">
                <a:latin typeface="Arial" pitchFamily="34" charset="0"/>
                <a:cs typeface="Arial" pitchFamily="34" charset="0"/>
              </a:rPr>
              <a:t> =liebre </a:t>
            </a:r>
            <a:endParaRPr lang="es-ES" dirty="0">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857232"/>
            <a:ext cx="9144000" cy="1143000"/>
          </a:xfrm>
        </p:spPr>
        <p:txBody>
          <a:bodyPr>
            <a:normAutofit fontScale="90000"/>
          </a:bodyPr>
          <a:lstStyle/>
          <a:p>
            <a:pPr algn="ctr"/>
            <a:r>
              <a:rPr lang="es-ES" dirty="0" smtClean="0">
                <a:latin typeface="Arial" pitchFamily="34" charset="0"/>
                <a:cs typeface="Arial" pitchFamily="34" charset="0"/>
              </a:rPr>
              <a:t>MONARCAS ESPAÑOLES</a:t>
            </a:r>
            <a:br>
              <a:rPr lang="es-ES" dirty="0" smtClean="0">
                <a:latin typeface="Arial" pitchFamily="34" charset="0"/>
                <a:cs typeface="Arial" pitchFamily="34" charset="0"/>
              </a:rPr>
            </a:br>
            <a:r>
              <a:rPr lang="es-ES" dirty="0" smtClean="0">
                <a:latin typeface="Arial" pitchFamily="34" charset="0"/>
                <a:cs typeface="Arial" pitchFamily="34" charset="0"/>
              </a:rPr>
              <a:t>ALFONSO EL SABIO</a:t>
            </a:r>
            <a:endParaRPr lang="es-ES" dirty="0">
              <a:latin typeface="Arial" pitchFamily="34" charset="0"/>
              <a:cs typeface="Arial" pitchFamily="34" charset="0"/>
            </a:endParaRPr>
          </a:p>
        </p:txBody>
      </p:sp>
      <p:pic>
        <p:nvPicPr>
          <p:cNvPr id="7" name="6 Marcador de contenido" descr="BAA10427.jpg"/>
          <p:cNvPicPr>
            <a:picLocks noGrp="1" noChangeAspect="1"/>
          </p:cNvPicPr>
          <p:nvPr>
            <p:ph idx="1"/>
          </p:nvPr>
        </p:nvPicPr>
        <p:blipFill>
          <a:blip r:embed="rId2"/>
          <a:stretch>
            <a:fillRect/>
          </a:stretch>
        </p:blipFill>
        <p:spPr>
          <a:xfrm>
            <a:off x="1071538" y="2000240"/>
            <a:ext cx="3571900" cy="4167190"/>
          </a:xfrm>
        </p:spPr>
      </p:pic>
      <p:pic>
        <p:nvPicPr>
          <p:cNvPr id="5" name="4 Imagen" descr="isabel-borbon-felipe4-anonimo-prado.jpg"/>
          <p:cNvPicPr>
            <a:picLocks noChangeAspect="1"/>
          </p:cNvPicPr>
          <p:nvPr/>
        </p:nvPicPr>
        <p:blipFill>
          <a:blip r:embed="rId3"/>
          <a:stretch>
            <a:fillRect/>
          </a:stretch>
        </p:blipFill>
        <p:spPr>
          <a:xfrm>
            <a:off x="5143504" y="2000240"/>
            <a:ext cx="3325912" cy="4214842"/>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MORFOLOGÍA Y SINTAXIS</a:t>
            </a:r>
            <a:endParaRPr lang="es-ES" dirty="0"/>
          </a:p>
        </p:txBody>
      </p:sp>
      <p:sp>
        <p:nvSpPr>
          <p:cNvPr id="3" name="2 Marcador de contenido"/>
          <p:cNvSpPr>
            <a:spLocks noGrp="1"/>
          </p:cNvSpPr>
          <p:nvPr>
            <p:ph idx="1"/>
          </p:nvPr>
        </p:nvSpPr>
        <p:spPr/>
        <p:txBody>
          <a:bodyPr>
            <a:normAutofit/>
          </a:bodyPr>
          <a:lstStyle/>
          <a:p>
            <a:r>
              <a:rPr lang="es-ES" dirty="0" smtClean="0"/>
              <a:t>En el cambio del castellano antiguo al español moderno se produjeron numerosos cambios analógicos y regularizaciones, especialmente en el paradigma verbal. Por ejemplo, en español antiguo son frecuentes formas de pretérito perfecto simple en </a:t>
            </a:r>
            <a:r>
              <a:rPr lang="es-ES" i="1" dirty="0" smtClean="0"/>
              <a:t>-uve</a:t>
            </a:r>
            <a:r>
              <a:rPr lang="es-ES" dirty="0" smtClean="0"/>
              <a:t> muchas retenidas aún en la lengua moderna (anduve, tuve, ...)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SINTAXIS</a:t>
            </a:r>
            <a:endParaRPr lang="es-ES" dirty="0"/>
          </a:p>
        </p:txBody>
      </p:sp>
      <p:sp>
        <p:nvSpPr>
          <p:cNvPr id="3" name="2 Marcador de contenido"/>
          <p:cNvSpPr>
            <a:spLocks noGrp="1"/>
          </p:cNvSpPr>
          <p:nvPr>
            <p:ph idx="1"/>
          </p:nvPr>
        </p:nvSpPr>
        <p:spPr/>
        <p:txBody>
          <a:bodyPr>
            <a:normAutofit/>
          </a:bodyPr>
          <a:lstStyle/>
          <a:p>
            <a:r>
              <a:rPr lang="es-ES" dirty="0" smtClean="0"/>
              <a:t>En castellano medieval los perfectos compuestos de los verbos de movimiento se construían con el auxiliar "ser":</a:t>
            </a:r>
          </a:p>
          <a:p>
            <a:r>
              <a:rPr lang="es-ES" dirty="0" smtClean="0"/>
              <a:t>(1) </a:t>
            </a:r>
            <a:r>
              <a:rPr lang="es-ES" i="1" dirty="0" smtClean="0"/>
              <a:t>Las mugieres </a:t>
            </a:r>
            <a:r>
              <a:rPr lang="es-ES" b="1" i="1" dirty="0" smtClean="0"/>
              <a:t>son llegadas</a:t>
            </a:r>
            <a:r>
              <a:rPr lang="es-ES" i="1" dirty="0" smtClean="0"/>
              <a:t> a </a:t>
            </a:r>
            <a:r>
              <a:rPr lang="es-ES" i="1" dirty="0" err="1" smtClean="0"/>
              <a:t>Castiella</a:t>
            </a:r>
            <a:r>
              <a:rPr lang="es-ES" i="1" dirty="0" smtClean="0"/>
              <a:t>.</a:t>
            </a:r>
            <a:r>
              <a:rPr lang="es-ES" dirty="0" smtClean="0"/>
              <a:t> 'Las mujeres han llegado a Castilla'. La pertenencia o posesión se expresaba con el verbo </a:t>
            </a:r>
            <a:r>
              <a:rPr lang="es-ES" i="1" dirty="0" err="1" smtClean="0"/>
              <a:t>aver</a:t>
            </a:r>
            <a:r>
              <a:rPr lang="es-ES" dirty="0" smtClean="0"/>
              <a:t> (hoy </a:t>
            </a:r>
            <a:r>
              <a:rPr lang="es-ES" i="1" dirty="0" smtClean="0"/>
              <a:t>haber</a:t>
            </a:r>
            <a:r>
              <a:rPr lang="es-ES" dirty="0" smtClean="0"/>
              <a:t>):</a:t>
            </a:r>
          </a:p>
          <a:p>
            <a:r>
              <a:rPr lang="es-ES" dirty="0" smtClean="0"/>
              <a:t>(2) </a:t>
            </a:r>
            <a:r>
              <a:rPr lang="es-ES" i="1" dirty="0" smtClean="0"/>
              <a:t>Pedro dos fijas ha</a:t>
            </a:r>
            <a:r>
              <a:rPr lang="es-ES" dirty="0" smtClean="0"/>
              <a:t> 'Pedro tiene dos hijas'</a:t>
            </a:r>
            <a:endParaRPr lang="es-E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ES" dirty="0" smtClean="0"/>
              <a:t>En el pretérito perfecto compuesto, el participio pasado solía concordar en género y número gramaticales con el objeto directo. Por ejemplo:</a:t>
            </a:r>
          </a:p>
          <a:p>
            <a:r>
              <a:rPr lang="es-ES" dirty="0" smtClean="0"/>
              <a:t>(3) </a:t>
            </a:r>
            <a:r>
              <a:rPr lang="es-ES" i="1" dirty="0" smtClean="0"/>
              <a:t>María </a:t>
            </a:r>
            <a:r>
              <a:rPr lang="es-ES" b="1" i="1" dirty="0" smtClean="0"/>
              <a:t>ha cantadas</a:t>
            </a:r>
            <a:r>
              <a:rPr lang="es-ES" i="1" dirty="0" smtClean="0"/>
              <a:t> dos canciones</a:t>
            </a:r>
            <a:r>
              <a:rPr lang="es-ES" dirty="0" smtClean="0"/>
              <a:t> 'María ha cantado dos canciones.'</a:t>
            </a:r>
            <a:endParaRPr lang="es-E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EL CANTAR DEL MIO CID</a:t>
            </a:r>
            <a:endParaRPr lang="es-ES" dirty="0"/>
          </a:p>
        </p:txBody>
      </p:sp>
      <p:pic>
        <p:nvPicPr>
          <p:cNvPr id="4" name="3 Marcador de contenido" descr="CID.jpg"/>
          <p:cNvPicPr>
            <a:picLocks noGrp="1" noChangeAspect="1"/>
          </p:cNvPicPr>
          <p:nvPr>
            <p:ph idx="1"/>
          </p:nvPr>
        </p:nvPicPr>
        <p:blipFill>
          <a:blip r:embed="rId2"/>
          <a:stretch>
            <a:fillRect/>
          </a:stretch>
        </p:blipFill>
        <p:spPr>
          <a:xfrm>
            <a:off x="785786" y="1571612"/>
            <a:ext cx="7215238" cy="4286280"/>
          </a:xfr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latin typeface="Arial" pitchFamily="34" charset="0"/>
                <a:cs typeface="Arial" pitchFamily="34" charset="0"/>
              </a:rPr>
              <a:t>Uso de los pronombres</a:t>
            </a:r>
            <a:endParaRPr lang="es-ES" dirty="0">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r>
              <a:rPr lang="es-ES" dirty="0" smtClean="0">
                <a:latin typeface="Arial" pitchFamily="34" charset="0"/>
                <a:cs typeface="Arial" pitchFamily="34" charset="0"/>
              </a:rPr>
              <a:t>Los pronombres personales átonos podían ir enclíticos (pospuestos al verbo) no sólo en el imperativo positivo, en infinitivo y en gerundio sino también en cualquier forma verbal, incluso en los sustantivos.  Por ejemplo: </a:t>
            </a:r>
            <a:r>
              <a:rPr lang="es-ES" i="1" u="sng" dirty="0" smtClean="0">
                <a:latin typeface="Arial" pitchFamily="34" charset="0"/>
                <a:cs typeface="Arial" pitchFamily="34" charset="0"/>
              </a:rPr>
              <a:t>tornóse</a:t>
            </a:r>
            <a:r>
              <a:rPr lang="es-ES" i="1" dirty="0" smtClean="0">
                <a:latin typeface="Arial" pitchFamily="34" charset="0"/>
                <a:cs typeface="Arial" pitchFamily="34" charset="0"/>
              </a:rPr>
              <a:t> para su casa =se tornó para su casa</a:t>
            </a:r>
          </a:p>
          <a:p>
            <a:r>
              <a:rPr lang="es-ES" i="1" dirty="0" smtClean="0">
                <a:latin typeface="Arial" pitchFamily="34" charset="0"/>
                <a:cs typeface="Arial" pitchFamily="34" charset="0"/>
              </a:rPr>
              <a:t>Diole un beso= le dio un beso</a:t>
            </a:r>
          </a:p>
          <a:p>
            <a:r>
              <a:rPr lang="es-ES" i="1" dirty="0" smtClean="0">
                <a:latin typeface="Arial" pitchFamily="34" charset="0"/>
                <a:cs typeface="Arial" pitchFamily="34" charset="0"/>
              </a:rPr>
              <a:t>Tomóle la mano= le tomó la mano </a:t>
            </a:r>
            <a:endParaRPr lang="es-ES" dirty="0">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latin typeface="Arial" pitchFamily="34" charset="0"/>
                <a:cs typeface="Arial" pitchFamily="34" charset="0"/>
              </a:rPr>
              <a:t>ORDEN DE LA ORACIÓN</a:t>
            </a:r>
            <a:endParaRPr lang="es-ES" dirty="0">
              <a:latin typeface="Arial" pitchFamily="34" charset="0"/>
              <a:cs typeface="Arial" pitchFamily="34" charset="0"/>
            </a:endParaRPr>
          </a:p>
        </p:txBody>
      </p:sp>
      <p:sp>
        <p:nvSpPr>
          <p:cNvPr id="3" name="2 Marcador de contenido"/>
          <p:cNvSpPr>
            <a:spLocks noGrp="1"/>
          </p:cNvSpPr>
          <p:nvPr>
            <p:ph idx="1"/>
          </p:nvPr>
        </p:nvSpPr>
        <p:spPr>
          <a:xfrm>
            <a:off x="428596" y="1928802"/>
            <a:ext cx="8229600" cy="4389120"/>
          </a:xfrm>
        </p:spPr>
        <p:txBody>
          <a:bodyPr/>
          <a:lstStyle/>
          <a:p>
            <a:r>
              <a:rPr lang="es-ES" dirty="0" smtClean="0"/>
              <a:t> </a:t>
            </a:r>
            <a:r>
              <a:rPr lang="es-ES" dirty="0" smtClean="0">
                <a:latin typeface="Arial" pitchFamily="34" charset="0"/>
                <a:cs typeface="Arial" pitchFamily="34" charset="0"/>
              </a:rPr>
              <a:t>El orden de palabras dentro de la frase era algo más libre que el del español moderno, muchas veces con el verbo al final: </a:t>
            </a:r>
            <a:r>
              <a:rPr lang="es-ES" i="1" dirty="0" smtClean="0">
                <a:latin typeface="Arial" pitchFamily="34" charset="0"/>
                <a:cs typeface="Arial" pitchFamily="34" charset="0"/>
              </a:rPr>
              <a:t>Cuya es la cosa, genitivo caso </a:t>
            </a:r>
            <a:r>
              <a:rPr lang="es-ES" b="1" i="1" dirty="0" smtClean="0">
                <a:latin typeface="Arial" pitchFamily="34" charset="0"/>
                <a:cs typeface="Arial" pitchFamily="34" charset="0"/>
              </a:rPr>
              <a:t>es</a:t>
            </a:r>
            <a:r>
              <a:rPr lang="es-ES" i="1" dirty="0" smtClean="0">
                <a:latin typeface="Arial" pitchFamily="34" charset="0"/>
                <a:cs typeface="Arial" pitchFamily="34" charset="0"/>
              </a:rPr>
              <a:t>.</a:t>
            </a:r>
          </a:p>
          <a:p>
            <a:r>
              <a:rPr lang="es-ES" i="1" dirty="0" smtClean="0">
                <a:latin typeface="Arial" pitchFamily="34" charset="0"/>
                <a:cs typeface="Arial" pitchFamily="34" charset="0"/>
              </a:rPr>
              <a:t>A este fenómeno se le conoce como hipérbaton</a:t>
            </a:r>
            <a:endParaRPr lang="es-ES" dirty="0">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ES" dirty="0" smtClean="0">
                <a:latin typeface="Arial" pitchFamily="34" charset="0"/>
                <a:cs typeface="Arial" pitchFamily="34" charset="0"/>
              </a:rPr>
              <a:t>Otro elemento conformador del léxico en el español es el griego, puesto que en las costas mediterráneas hubo una importante colonización griega desde el siglo VII a.C.; como, por otro lado, esta lengua también influyó en el latín, voces helénicas han entrado en el español en diferentes momentos históricos.</a:t>
            </a:r>
          </a:p>
          <a:p>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704088"/>
            <a:ext cx="8258204" cy="1143000"/>
          </a:xfrm>
        </p:spPr>
        <p:txBody>
          <a:bodyPr/>
          <a:lstStyle/>
          <a:p>
            <a:pPr algn="ctr"/>
            <a:r>
              <a:rPr lang="es-ES" dirty="0" smtClean="0">
                <a:latin typeface="Arial" pitchFamily="34" charset="0"/>
                <a:cs typeface="Arial" pitchFamily="34" charset="0"/>
              </a:rPr>
              <a:t>INFLUENCIA ÁRABE</a:t>
            </a:r>
            <a:endParaRPr lang="es-ES" dirty="0">
              <a:latin typeface="Arial" pitchFamily="34" charset="0"/>
              <a:cs typeface="Arial" pitchFamily="34" charset="0"/>
            </a:endParaRPr>
          </a:p>
        </p:txBody>
      </p:sp>
      <p:sp>
        <p:nvSpPr>
          <p:cNvPr id="3" name="2 Marcador de contenido"/>
          <p:cNvSpPr>
            <a:spLocks noGrp="1"/>
          </p:cNvSpPr>
          <p:nvPr>
            <p:ph idx="1"/>
          </p:nvPr>
        </p:nvSpPr>
        <p:spPr/>
        <p:txBody>
          <a:bodyPr/>
          <a:lstStyle/>
          <a:p>
            <a:r>
              <a:rPr lang="es-ES" dirty="0" smtClean="0">
                <a:latin typeface="Arial" pitchFamily="34" charset="0"/>
                <a:cs typeface="Arial" pitchFamily="34" charset="0"/>
              </a:rPr>
              <a:t>La lengua árabe también influyó en la formación del español, pues los árabes invadieron la parte sur de la península ibérica y duraron allí alrededor de VIII siglos </a:t>
            </a:r>
          </a:p>
          <a:p>
            <a:r>
              <a:rPr lang="es-ES" dirty="0" smtClean="0">
                <a:latin typeface="Arial" pitchFamily="34" charset="0"/>
                <a:cs typeface="Arial" pitchFamily="34" charset="0"/>
              </a:rPr>
              <a:t>Voces como </a:t>
            </a:r>
            <a:r>
              <a:rPr lang="es-ES" dirty="0">
                <a:latin typeface="Arial" pitchFamily="34" charset="0"/>
                <a:cs typeface="Arial" pitchFamily="34" charset="0"/>
              </a:rPr>
              <a:t>b</a:t>
            </a:r>
            <a:r>
              <a:rPr lang="es-ES" dirty="0" smtClean="0">
                <a:latin typeface="Arial" pitchFamily="34" charset="0"/>
                <a:cs typeface="Arial" pitchFamily="34" charset="0"/>
              </a:rPr>
              <a:t>alde, jabalí, aldaba provienen de esta lengua,  </a:t>
            </a:r>
            <a:endParaRPr lang="es-ES"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latin typeface="Arial" pitchFamily="34" charset="0"/>
                <a:cs typeface="Arial" pitchFamily="34" charset="0"/>
              </a:rPr>
              <a:t>LOS PRIMEROS INVASORES</a:t>
            </a:r>
            <a:endParaRPr lang="es-ES" dirty="0">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r>
              <a:rPr lang="es-ES" dirty="0" smtClean="0">
                <a:latin typeface="Arial" pitchFamily="34" charset="0"/>
                <a:cs typeface="Arial" pitchFamily="34" charset="0"/>
              </a:rPr>
              <a:t>Antes de la llegada de los romanos, la península ibérica estaba poblada por diversas comunidades.</a:t>
            </a:r>
            <a:br>
              <a:rPr lang="es-ES" dirty="0" smtClean="0">
                <a:latin typeface="Arial" pitchFamily="34" charset="0"/>
                <a:cs typeface="Arial" pitchFamily="34" charset="0"/>
              </a:rPr>
            </a:br>
            <a:r>
              <a:rPr lang="es-ES" dirty="0" smtClean="0">
                <a:latin typeface="Arial" pitchFamily="34" charset="0"/>
                <a:cs typeface="Arial" pitchFamily="34" charset="0"/>
              </a:rPr>
              <a:t>A ambos lados de los Pirineos, se agrupaban diversos pueblos que poseían una lengua común, la vascuence. En el sur los nativos establecían relaciones comerciales con los fenicios.</a:t>
            </a:r>
            <a:r>
              <a:rPr lang="es-ES" dirty="0" smtClean="0"/>
              <a:t/>
            </a:r>
            <a:br>
              <a:rPr lang="es-ES" dirty="0" smtClean="0"/>
            </a:br>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ES" dirty="0" smtClean="0">
                <a:latin typeface="Arial" pitchFamily="34" charset="0"/>
                <a:cs typeface="Arial" pitchFamily="34" charset="0"/>
              </a:rPr>
              <a:t>Hacia el siglo VII a. C. Los Celtas, provenientes del sur de Alemania, invadieron la península y se establecieron en Galicia y Portugal. Fusionados con los iberos formaron el grupo de los Celtíberos.</a:t>
            </a:r>
            <a:br>
              <a:rPr lang="es-ES" dirty="0" smtClean="0">
                <a:latin typeface="Arial" pitchFamily="34" charset="0"/>
                <a:cs typeface="Arial" pitchFamily="34" charset="0"/>
              </a:rPr>
            </a:br>
            <a:r>
              <a:rPr lang="es-ES" dirty="0" smtClean="0">
                <a:latin typeface="Arial" pitchFamily="34" charset="0"/>
                <a:cs typeface="Arial" pitchFamily="34" charset="0"/>
              </a:rPr>
              <a:t>Si bien cada una de estas comunidades poseían su propia lengua, es posible suponer que se influían entre si.</a:t>
            </a:r>
          </a:p>
          <a:p>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6" name="5 Marcador de contenido" descr="iceltas.png"/>
          <p:cNvPicPr>
            <a:picLocks noGrp="1" noChangeAspect="1"/>
          </p:cNvPicPr>
          <p:nvPr>
            <p:ph idx="1"/>
          </p:nvPr>
        </p:nvPicPr>
        <p:blipFill>
          <a:blip r:embed="rId2"/>
          <a:stretch>
            <a:fillRect/>
          </a:stretch>
        </p:blipFill>
        <p:spPr>
          <a:xfrm>
            <a:off x="357158" y="214290"/>
            <a:ext cx="8572560" cy="6286544"/>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latin typeface="Arial" pitchFamily="34" charset="0"/>
                <a:cs typeface="Arial" pitchFamily="34" charset="0"/>
              </a:rPr>
              <a:t>LA INVASIÓN GERMÁNICA</a:t>
            </a:r>
            <a:endParaRPr lang="es-ES" dirty="0">
              <a:latin typeface="Arial" pitchFamily="34" charset="0"/>
              <a:cs typeface="Arial" pitchFamily="34" charset="0"/>
            </a:endParaRPr>
          </a:p>
        </p:txBody>
      </p:sp>
      <p:sp>
        <p:nvSpPr>
          <p:cNvPr id="3" name="2 Marcador de contenido"/>
          <p:cNvSpPr>
            <a:spLocks noGrp="1"/>
          </p:cNvSpPr>
          <p:nvPr>
            <p:ph idx="1"/>
          </p:nvPr>
        </p:nvSpPr>
        <p:spPr/>
        <p:txBody>
          <a:bodyPr>
            <a:normAutofit lnSpcReduction="10000"/>
          </a:bodyPr>
          <a:lstStyle/>
          <a:p>
            <a:r>
              <a:rPr lang="es-ES" dirty="0" smtClean="0">
                <a:latin typeface="Arial" pitchFamily="34" charset="0"/>
                <a:cs typeface="Arial" pitchFamily="34" charset="0"/>
              </a:rPr>
              <a:t>En el año 409 se produjo en España la invasión de pueblos provenientes del norte(los visigodos), entraron en la península por los Pirineos. No eran muy numerosos. Se instalaron principalmente en la meseta castellana. En un principio no se unían con los pobladores hispano - romanos, pero con el tiempo se fueron romanizando tanto los hispano-romanos como los visigodos, mantuvieron su lengua, aunque recibieron influencias que, en el caso del castellano, se advierten principalmente en el léxico.</a:t>
            </a:r>
            <a:endParaRPr lang="es-ES" dirty="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4" name="3 Marcador de contenido" descr="visigodos.jpg"/>
          <p:cNvPicPr>
            <a:picLocks noGrp="1" noChangeAspect="1"/>
          </p:cNvPicPr>
          <p:nvPr>
            <p:ph idx="1"/>
          </p:nvPr>
        </p:nvPicPr>
        <p:blipFill>
          <a:blip r:embed="rId2"/>
          <a:stretch>
            <a:fillRect/>
          </a:stretch>
        </p:blipFill>
        <p:spPr>
          <a:xfrm>
            <a:off x="357158" y="214290"/>
            <a:ext cx="8429684" cy="6357982"/>
          </a:xfr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143</TotalTime>
  <Words>992</Words>
  <Application>Microsoft Office PowerPoint</Application>
  <PresentationFormat>Presentación en pantalla (4:3)</PresentationFormat>
  <Paragraphs>46</Paragraphs>
  <Slides>27</Slides>
  <Notes>0</Notes>
  <HiddenSlides>0</HiddenSlides>
  <MMClips>0</MMClips>
  <ScaleCrop>false</ScaleCrop>
  <HeadingPairs>
    <vt:vector size="4" baseType="variant">
      <vt:variant>
        <vt:lpstr>Tema</vt:lpstr>
      </vt:variant>
      <vt:variant>
        <vt:i4>1</vt:i4>
      </vt:variant>
      <vt:variant>
        <vt:lpstr>Títulos de diapositiva</vt:lpstr>
      </vt:variant>
      <vt:variant>
        <vt:i4>27</vt:i4>
      </vt:variant>
    </vt:vector>
  </HeadingPairs>
  <TitlesOfParts>
    <vt:vector size="28" baseType="lpstr">
      <vt:lpstr>Flujo</vt:lpstr>
      <vt:lpstr>FORMACIÓN DEL ESPAÑOL</vt:lpstr>
      <vt:lpstr>INVASIÓN ROMANA</vt:lpstr>
      <vt:lpstr>Diapositiva 3</vt:lpstr>
      <vt:lpstr>INFLUENCIA ÁRABE</vt:lpstr>
      <vt:lpstr>LOS PRIMEROS INVASORES</vt:lpstr>
      <vt:lpstr>Diapositiva 6</vt:lpstr>
      <vt:lpstr>Diapositiva 7</vt:lpstr>
      <vt:lpstr>LA INVASIÓN GERMÁNICA</vt:lpstr>
      <vt:lpstr>Diapositiva 9</vt:lpstr>
      <vt:lpstr>LA INFLUENCIA VASCA</vt:lpstr>
      <vt:lpstr>Diapositiva 11</vt:lpstr>
      <vt:lpstr>Diapositiva 12</vt:lpstr>
      <vt:lpstr>LA INVASIÓN ÁRABE</vt:lpstr>
      <vt:lpstr>Diapositiva 14</vt:lpstr>
      <vt:lpstr>EL CASTELLANO EN AMÉRICA</vt:lpstr>
      <vt:lpstr>Diapositiva 16</vt:lpstr>
      <vt:lpstr>Diapositiva 17</vt:lpstr>
      <vt:lpstr>HERNÁN CORTES</vt:lpstr>
      <vt:lpstr>DEL LATÍN AL ESPAÑOL</vt:lpstr>
      <vt:lpstr>Diapositiva 20</vt:lpstr>
      <vt:lpstr>MONARCAS ESPAÑOLES ALFONSO EL SABIO</vt:lpstr>
      <vt:lpstr>MORFOLOGÍA Y SINTAXIS</vt:lpstr>
      <vt:lpstr>SINTAXIS</vt:lpstr>
      <vt:lpstr>Diapositiva 24</vt:lpstr>
      <vt:lpstr>EL CANTAR DEL MIO CID</vt:lpstr>
      <vt:lpstr>Uso de los pronombres</vt:lpstr>
      <vt:lpstr>ORDEN DE LA ORACIÓN</vt:lpstr>
    </vt:vector>
  </TitlesOfParts>
  <Company>WindowsWolf.com.ar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FORMACIÓN DEL ESPAÑOL</dc:title>
  <dc:creator>Wolf</dc:creator>
  <cp:lastModifiedBy>Wolf</cp:lastModifiedBy>
  <cp:revision>16</cp:revision>
  <dcterms:created xsi:type="dcterms:W3CDTF">2011-03-04T22:05:25Z</dcterms:created>
  <dcterms:modified xsi:type="dcterms:W3CDTF">2011-03-05T00:28:55Z</dcterms:modified>
</cp:coreProperties>
</file>