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14" autoAdjust="0"/>
    <p:restoredTop sz="94660"/>
  </p:normalViewPr>
  <p:slideViewPr>
    <p:cSldViewPr>
      <p:cViewPr>
        <p:scale>
          <a:sx n="100" d="100"/>
          <a:sy n="100" d="100"/>
        </p:scale>
        <p:origin x="360" y="14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A15BB42-AD2E-4A81-B24D-73F21A8567FC}" type="datetimeFigureOut">
              <a:rPr lang="es-ES" smtClean="0"/>
              <a:pPr/>
              <a:t>11/03/2012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9EF74A-C751-4176-BFE1-42BE0854C3D2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BBLIOGRAFÍA </a:t>
            </a: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LOS CONTENIDOS DE ESTAS DIAPOSITIVAS SON TOMADOS DEL CURSO ANÁLISIS CRÍTICO DEL DISCURSO PROFESORA SONIA LÓPEZ. UNIVERSIDAD EAFIT, MEDELLIN 2012. 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MODALIDAD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FUNCIÓN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500166" y="1571612"/>
            <a:ext cx="642942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ES_tradnl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cromatiza</a:t>
            </a:r>
            <a:r>
              <a:rPr lang="es-ES_tradnl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s-ES_tradnl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Modaliza</a:t>
            </a:r>
            <a:r>
              <a:rPr lang="es-ES_tradnl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el SV-predicado. Relaciones del enunciante con lo dicho. CÓMO LO CALIFICA)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Revela la posición y actitud del sujeto que enuncia a través de operaciones de juicio, de sentimiento, de voluntad, que pueden modificar las relaciones.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 uso plantea </a:t>
            </a:r>
            <a:r>
              <a:rPr lang="es-ES_tradnl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poco o mucho compromiso del hablante respecto del objeto de su discurso, del interlocutor y de si mismo.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400" i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“Aquello que en el texto indica una actitud del sujeto respecto a lo que enuncia, tanto a través de del modo verbal, la construcción sintáctica o los lexemas afectivos o evaluativos”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Benveniste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4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“Expresan nuestro punto de vista subjetivo ante la acción verbal que enunciamos”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Gili y Gaya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4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“Las marcas que el sujeto no cesa de dar a sus enunciado”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400" u="sng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Wunderlich</a:t>
            </a:r>
            <a:endParaRPr lang="es-ES_tradnl" sz="1400" u="sng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LOS</a:t>
            </a:r>
            <a:r>
              <a:rPr lang="es-ES" dirty="0" smtClean="0"/>
              <a:t>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DEÓNTICOS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Uso de verbos deónticos</a:t>
            </a:r>
            <a:r>
              <a:rPr lang="es-ES_tradnl" sz="20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:  </a:t>
            </a: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2000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Valoran y prescriben  algo como correcto o incorrecto. </a:t>
            </a: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Son expresiones de “deber ser”. </a:t>
            </a: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 han gramaticalizado en modo imperativo o verbos modales: deber, poder, tener que, haber que, haber de: significan “permiso” u “obligación”. </a:t>
            </a: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2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 han universalizado y significan “compromiso”.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2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El sistema se da entre AUTORIDAD  Y DESTINATARIO</a:t>
            </a: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err="1" smtClean="0">
                <a:latin typeface="Arial" pitchFamily="34" charset="0"/>
                <a:cs typeface="Arial" pitchFamily="34" charset="0"/>
              </a:rPr>
              <a:t>Macroestructura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semántica </a:t>
            </a: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Redes semánticas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071670" y="1857364"/>
            <a:ext cx="4572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CO" b="1" dirty="0" smtClean="0"/>
          </a:p>
          <a:p>
            <a:endParaRPr lang="es-CO" b="1" dirty="0" smtClean="0"/>
          </a:p>
          <a:p>
            <a:r>
              <a:rPr lang="es-CO" b="1" dirty="0" smtClean="0">
                <a:latin typeface="Arial" pitchFamily="34" charset="0"/>
                <a:cs typeface="Arial" pitchFamily="34" charset="0"/>
              </a:rPr>
              <a:t>MACROESTRUCTURA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:  es el contenido Global del Discurso, “reconstrucción teórica del Tema o Asunto”. </a:t>
            </a:r>
          </a:p>
          <a:p>
            <a:r>
              <a:rPr lang="es-CO" dirty="0" smtClean="0">
                <a:latin typeface="Arial" pitchFamily="34" charset="0"/>
                <a:cs typeface="Arial" pitchFamily="34" charset="0"/>
              </a:rPr>
              <a:t>Un discurso es coherente si se le puede asignar un tema o un asunto.</a:t>
            </a:r>
          </a:p>
          <a:p>
            <a:r>
              <a:rPr lang="es-CO" dirty="0" smtClean="0">
                <a:latin typeface="Arial" pitchFamily="34" charset="0"/>
                <a:cs typeface="Arial" pitchFamily="34" charset="0"/>
              </a:rPr>
              <a:t>El discurso es coherente solo si tiene </a:t>
            </a:r>
            <a:r>
              <a:rPr lang="es-CO" dirty="0" err="1" smtClean="0">
                <a:latin typeface="Arial" pitchFamily="34" charset="0"/>
                <a:cs typeface="Arial" pitchFamily="34" charset="0"/>
              </a:rPr>
              <a:t>macroestructura</a:t>
            </a:r>
            <a:r>
              <a:rPr lang="es-CO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CO" sz="2000" b="1" dirty="0" smtClean="0"/>
          </a:p>
          <a:p>
            <a:endParaRPr lang="es-ES" sz="2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IMPLÍCITOS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57224" y="1600200"/>
            <a:ext cx="7572428" cy="4525963"/>
          </a:xfrm>
        </p:spPr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PRESUPOSICIONES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827584" y="260648"/>
            <a:ext cx="7429552" cy="7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sz="3600" b="1" dirty="0" smtClean="0">
              <a:solidFill>
                <a:srgbClr val="800000"/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A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500034" y="2071678"/>
            <a:ext cx="8643966" cy="4071966"/>
          </a:xfrm>
          <a:prstGeom prst="rect">
            <a:avLst/>
          </a:prstGeom>
        </p:spPr>
        <p:txBody>
          <a:bodyPr vert="horz" lIns="91440" tIns="45720" rIns="91440" bIns="45720" numCol="1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Hacen parte del modelo mental de (los usuarios de) un texto, pero no del texto mismo.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Están relacionados con las creencias </a:t>
            </a:r>
            <a:r>
              <a:rPr kumimoji="0" lang="es-ES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subyacentes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pero no resultan afirmados </a:t>
            </a:r>
            <a:r>
              <a:rPr kumimoji="0" lang="es-E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forma directa, completa ni precisa, y ello por diversas razones contextuales. </a:t>
            </a:r>
            <a:r>
              <a:rPr kumimoji="0" lang="es-ES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Van </a:t>
            </a:r>
            <a:r>
              <a:rPr kumimoji="0" lang="es-ES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Dijk</a:t>
            </a:r>
            <a:endParaRPr kumimoji="0" lang="es-ES" sz="1600" b="0" i="1" u="none" strike="noStrike" kern="1200" cap="none" spc="0" normalizeH="0" baseline="0" noProof="0" dirty="0" smtClean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S" sz="1600" b="0" i="1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800" b="1" i="0" u="sng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Son ambiguas, se pueden anular, se pueden negar sin contradicción lógica.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CO" sz="1600" b="0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PRESIDENTE NO ME HA PEDIDO QUE ME CALLE</a:t>
            </a:r>
            <a:r>
              <a:rPr kumimoji="0" lang="es-E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Angelino Garzón.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E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tiempo.com, 13 de </a:t>
            </a:r>
            <a:r>
              <a:rPr kumimoji="0" lang="es-E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feb</a:t>
            </a:r>
            <a:r>
              <a:rPr kumimoji="0" lang="es-E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2011</a:t>
            </a:r>
            <a:endParaRPr kumimoji="0" lang="es-E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CO" sz="1800" b="1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Implícitos</a:t>
            </a:r>
            <a:r>
              <a:rPr kumimoji="0" lang="es-C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 podría hacer en algún momento.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Está hablando más de lo debido.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Está en contravía del propio gobierno</a:t>
            </a: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090233" y="6334780"/>
            <a:ext cx="15728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b="1" dirty="0" smtClean="0">
                <a:solidFill>
                  <a:schemeClr val="bg1"/>
                </a:solidFill>
              </a:rPr>
              <a:t>NIVEL SEMÁNTICO</a:t>
            </a:r>
            <a:endParaRPr lang="es-ES" sz="1400" b="1" dirty="0" smtClean="0">
              <a:solidFill>
                <a:schemeClr val="bg1"/>
              </a:solidFill>
            </a:endParaRPr>
          </a:p>
          <a:p>
            <a:endParaRPr lang="es-ES" sz="1400" dirty="0" smtClean="0">
              <a:solidFill>
                <a:srgbClr val="FFFFFF"/>
              </a:solidFill>
              <a:latin typeface="Gill Sans MT" pitchFamily="34" charset="0"/>
              <a:cs typeface="Gill Sans"/>
            </a:endParaRPr>
          </a:p>
          <a:p>
            <a:endParaRPr lang="es-E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PRESUPUESTO PRAGMÁTICO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PRESUPUESTO PRGMÁTICO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14348" y="1874729"/>
            <a:ext cx="6929486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 smtClean="0">
                <a:solidFill>
                  <a:srgbClr val="800000"/>
                </a:solidFill>
              </a:rPr>
              <a:t>se </a:t>
            </a:r>
            <a:r>
              <a:rPr lang="es-CO" dirty="0" smtClean="0">
                <a:solidFill>
                  <a:srgbClr val="800000"/>
                </a:solidFill>
              </a:rPr>
              <a:t>parte de tener claro que el otro tiene información que yo no tengo porqué repetir.</a:t>
            </a:r>
            <a:r>
              <a:rPr lang="es-ES" dirty="0" smtClean="0">
                <a:solidFill>
                  <a:srgbClr val="800000"/>
                </a:solidFill>
              </a:rPr>
              <a:t> </a:t>
            </a:r>
          </a:p>
          <a:p>
            <a:pPr algn="ctr"/>
            <a:endParaRPr lang="es-ES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s-ES" b="1" i="1" dirty="0" smtClean="0">
                <a:solidFill>
                  <a:schemeClr val="accent6">
                    <a:lumMod val="75000"/>
                  </a:schemeClr>
                </a:solidFill>
              </a:rPr>
              <a:t>"Con esta clase de noticias se me va a reventar el colon".</a:t>
            </a:r>
            <a:endParaRPr lang="es-ES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s-ES" i="1" dirty="0" smtClean="0">
                <a:solidFill>
                  <a:schemeClr val="accent6">
                    <a:lumMod val="75000"/>
                  </a:schemeClr>
                </a:solidFill>
              </a:rPr>
              <a:t>'Petición de Piedad pierde peso': Analistas. </a:t>
            </a:r>
            <a:r>
              <a:rPr lang="es-ES" sz="1100" i="1" dirty="0" smtClean="0">
                <a:solidFill>
                  <a:schemeClr val="accent6">
                    <a:lumMod val="75000"/>
                  </a:schemeClr>
                </a:solidFill>
              </a:rPr>
              <a:t>El tiempo.com, 14 de feb.</a:t>
            </a:r>
          </a:p>
          <a:p>
            <a:pPr algn="ctr"/>
            <a:endParaRPr lang="es-CO" sz="11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s-CO" sz="1600" dirty="0" smtClean="0">
                <a:solidFill>
                  <a:srgbClr val="800000"/>
                </a:solidFill>
              </a:rPr>
              <a:t>A  lo largo de la interacción se comprueba si las asunciones sobre  los conocimientos previos de los interlocutores son adecuadas o no.</a:t>
            </a:r>
            <a:endParaRPr lang="es-ES" sz="2800" dirty="0" smtClean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200" dirty="0" smtClean="0">
                <a:latin typeface="Arial" pitchFamily="34" charset="0"/>
                <a:cs typeface="Arial" pitchFamily="34" charset="0"/>
              </a:rPr>
              <a:t>PROPOSICIONES</a:t>
            </a:r>
            <a:endParaRPr lang="es-E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200" dirty="0" smtClean="0">
                <a:latin typeface="Arial" pitchFamily="34" charset="0"/>
                <a:cs typeface="Arial" pitchFamily="34" charset="0"/>
              </a:rPr>
              <a:t>¿QUÉ ES LA PROPOSICIÓN </a:t>
            </a:r>
            <a:endParaRPr lang="es-E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6 Título"/>
          <p:cNvSpPr txBox="1">
            <a:spLocks/>
          </p:cNvSpPr>
          <p:nvPr/>
        </p:nvSpPr>
        <p:spPr>
          <a:xfrm>
            <a:off x="251520" y="332656"/>
            <a:ext cx="813690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</a:t>
            </a:r>
            <a:br>
              <a:rPr kumimoji="0" lang="es-CO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CO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CO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uadroTexto 2"/>
          <p:cNvSpPr txBox="1"/>
          <p:nvPr/>
        </p:nvSpPr>
        <p:spPr>
          <a:xfrm>
            <a:off x="323528" y="1916832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s-CO" sz="1200" b="1" dirty="0">
                <a:solidFill>
                  <a:schemeClr val="accent2">
                    <a:lumMod val="50000"/>
                  </a:schemeClr>
                </a:solidFill>
              </a:rPr>
              <a:t>Totono dice que no se metió a ningún combo</a:t>
            </a:r>
            <a: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P1 Totono dice</a:t>
            </a:r>
            <a: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P2 Totono no se metió a ningún combo</a:t>
            </a:r>
            <a: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es-CO" sz="1200" b="1" dirty="0">
                <a:solidFill>
                  <a:schemeClr val="accent2">
                    <a:lumMod val="50000"/>
                  </a:schemeClr>
                </a:solidFill>
              </a:rPr>
              <a:t>Sin plata nadie se hace rico</a:t>
            </a:r>
            <a: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P1 Si no hay plata</a:t>
            </a:r>
            <a: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s-ES" sz="12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s-CO" sz="1200" dirty="0">
                <a:solidFill>
                  <a:schemeClr val="accent2">
                    <a:lumMod val="50000"/>
                  </a:schemeClr>
                </a:solidFill>
              </a:rPr>
              <a:t>P2  no es </a:t>
            </a:r>
            <a:r>
              <a:rPr lang="es-CO" sz="1200" dirty="0" smtClean="0">
                <a:solidFill>
                  <a:schemeClr val="accent2">
                    <a:lumMod val="50000"/>
                  </a:schemeClr>
                </a:solidFill>
              </a:rPr>
              <a:t>rico</a:t>
            </a:r>
            <a:endParaRPr lang="es-ES_tradnl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dondear rectángulo de esquina diagonal 13"/>
          <p:cNvSpPr/>
          <p:nvPr/>
        </p:nvSpPr>
        <p:spPr>
          <a:xfrm>
            <a:off x="5357818" y="1340768"/>
            <a:ext cx="3318638" cy="1152128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1200" dirty="0" smtClean="0"/>
          </a:p>
          <a:p>
            <a:pPr algn="ctr"/>
            <a:r>
              <a:rPr lang="es-ES_tradnl" sz="1200" b="1" dirty="0" smtClean="0">
                <a:solidFill>
                  <a:schemeClr val="accent1">
                    <a:lumMod val="75000"/>
                  </a:schemeClr>
                </a:solidFill>
              </a:rPr>
              <a:t>Entidades </a:t>
            </a:r>
            <a:r>
              <a:rPr lang="es-ES_tradnl" sz="1200" b="1" dirty="0">
                <a:solidFill>
                  <a:schemeClr val="accent1">
                    <a:lumMod val="75000"/>
                  </a:schemeClr>
                </a:solidFill>
              </a:rPr>
              <a:t>portadoras de verdad, pueden ser f ó v, pero no ambas al tiempo</a:t>
            </a:r>
          </a:p>
          <a:p>
            <a:pPr algn="ctr"/>
            <a:endParaRPr lang="es-ES_tradnl" sz="1200" dirty="0"/>
          </a:p>
        </p:txBody>
      </p:sp>
      <p:sp>
        <p:nvSpPr>
          <p:cNvPr id="7" name="CuadroTexto 14"/>
          <p:cNvSpPr txBox="1"/>
          <p:nvPr/>
        </p:nvSpPr>
        <p:spPr>
          <a:xfrm>
            <a:off x="3923928" y="4005064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1200" dirty="0">
                <a:solidFill>
                  <a:srgbClr val="632523"/>
                </a:solidFill>
              </a:rPr>
              <a:t>-</a:t>
            </a:r>
            <a:r>
              <a:rPr lang="es-CO" sz="1200" b="1" dirty="0">
                <a:solidFill>
                  <a:srgbClr val="632523"/>
                </a:solidFill>
              </a:rPr>
              <a:t>Las farc han hecho de las liberaciones todo un show mediático. Santos</a:t>
            </a:r>
            <a:r>
              <a:rPr lang="es-ES" sz="1200" b="1" dirty="0">
                <a:solidFill>
                  <a:srgbClr val="632523"/>
                </a:solidFill>
              </a:rPr>
              <a:t/>
            </a:r>
            <a:br>
              <a:rPr lang="es-ES" sz="1200" b="1" dirty="0">
                <a:solidFill>
                  <a:srgbClr val="632523"/>
                </a:solidFill>
              </a:rPr>
            </a:br>
            <a:r>
              <a:rPr lang="es-CO" sz="1200" dirty="0">
                <a:solidFill>
                  <a:srgbClr val="632523"/>
                </a:solidFill>
              </a:rPr>
              <a:t>P1 las Farc han hecho liberaciones</a:t>
            </a:r>
            <a:r>
              <a:rPr lang="es-ES" sz="1200" b="1" dirty="0">
                <a:solidFill>
                  <a:srgbClr val="632523"/>
                </a:solidFill>
              </a:rPr>
              <a:t/>
            </a:r>
            <a:br>
              <a:rPr lang="es-ES" sz="1200" b="1" dirty="0">
                <a:solidFill>
                  <a:srgbClr val="632523"/>
                </a:solidFill>
              </a:rPr>
            </a:br>
            <a:r>
              <a:rPr lang="es-CO" sz="1200" dirty="0">
                <a:solidFill>
                  <a:srgbClr val="632523"/>
                </a:solidFill>
              </a:rPr>
              <a:t>P2 Las liberaciones todo un show mediático</a:t>
            </a:r>
            <a:r>
              <a:rPr lang="es-ES" sz="1200" b="1" dirty="0">
                <a:solidFill>
                  <a:srgbClr val="632523"/>
                </a:solidFill>
              </a:rPr>
              <a:t/>
            </a:r>
            <a:br>
              <a:rPr lang="es-ES" sz="1200" b="1" dirty="0">
                <a:solidFill>
                  <a:srgbClr val="632523"/>
                </a:solidFill>
              </a:rPr>
            </a:br>
            <a:r>
              <a:rPr lang="es-CO" sz="1200" dirty="0">
                <a:solidFill>
                  <a:srgbClr val="632523"/>
                </a:solidFill>
              </a:rPr>
              <a:t>-Titulares El Tiempo. 13 de febrero 2011</a:t>
            </a:r>
            <a:r>
              <a:rPr lang="es-ES" sz="1200" b="1" dirty="0"/>
              <a:t/>
            </a:r>
            <a:br>
              <a:rPr lang="es-ES" sz="1200" b="1" dirty="0"/>
            </a:br>
            <a:endParaRPr lang="es-ES_tradnl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Redondear rectángulo de esquina diagonal 15"/>
          <p:cNvSpPr/>
          <p:nvPr/>
        </p:nvSpPr>
        <p:spPr>
          <a:xfrm>
            <a:off x="337245" y="4293096"/>
            <a:ext cx="2991276" cy="1152128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1200" dirty="0" smtClean="0">
              <a:solidFill>
                <a:srgbClr val="632523"/>
              </a:solidFill>
            </a:endParaRPr>
          </a:p>
          <a:p>
            <a:pPr algn="ctr"/>
            <a:r>
              <a:rPr lang="es-CO" sz="1200" b="1" dirty="0">
                <a:solidFill>
                  <a:schemeClr val="accent1">
                    <a:lumMod val="75000"/>
                  </a:schemeClr>
                </a:solidFill>
              </a:rPr>
              <a:t>Son válidas si tienen valor de verdad. </a:t>
            </a:r>
            <a:endParaRPr lang="es-CO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s-CO" sz="1200" i="1" dirty="0" smtClean="0">
                <a:solidFill>
                  <a:schemeClr val="accent1">
                    <a:lumMod val="75000"/>
                  </a:schemeClr>
                </a:solidFill>
              </a:rPr>
              <a:t>No opera con preguntas ni con </a:t>
            </a:r>
            <a:r>
              <a:rPr lang="es-CO" sz="1200" i="1" dirty="0">
                <a:solidFill>
                  <a:schemeClr val="accent1">
                    <a:lumMod val="75000"/>
                  </a:schemeClr>
                </a:solidFill>
              </a:rPr>
              <a:t>órdenes</a:t>
            </a:r>
            <a:endParaRPr lang="es-ES" sz="12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ES_tradnl" sz="1200" dirty="0"/>
          </a:p>
        </p:txBody>
      </p:sp>
      <p:sp>
        <p:nvSpPr>
          <p:cNvPr id="9" name="3 CuadroTexto"/>
          <p:cNvSpPr txBox="1"/>
          <p:nvPr/>
        </p:nvSpPr>
        <p:spPr>
          <a:xfrm>
            <a:off x="7090233" y="6334780"/>
            <a:ext cx="1374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200" b="1" dirty="0" smtClean="0">
                <a:solidFill>
                  <a:schemeClr val="bg1"/>
                </a:solidFill>
              </a:rPr>
              <a:t>NIVEL SEMÁNTICO</a:t>
            </a:r>
            <a:endParaRPr lang="es-ES" sz="1200" b="1" dirty="0" smtClean="0">
              <a:solidFill>
                <a:schemeClr val="bg1"/>
              </a:solidFill>
            </a:endParaRPr>
          </a:p>
          <a:p>
            <a:endParaRPr lang="es-ES" sz="1200" dirty="0" smtClean="0">
              <a:solidFill>
                <a:srgbClr val="FFFFFF"/>
              </a:solidFill>
              <a:latin typeface="Gill Sans MT" pitchFamily="34" charset="0"/>
              <a:cs typeface="Gill Sans"/>
            </a:endParaRPr>
          </a:p>
          <a:p>
            <a:endParaRPr lang="es-ES" sz="1200" dirty="0"/>
          </a:p>
        </p:txBody>
      </p:sp>
      <p:cxnSp>
        <p:nvCxnSpPr>
          <p:cNvPr id="11" name="10 Conector recto"/>
          <p:cNvCxnSpPr/>
          <p:nvPr/>
        </p:nvCxnSpPr>
        <p:spPr>
          <a:xfrm flipV="1">
            <a:off x="3286116" y="1643050"/>
            <a:ext cx="207170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PROPOSICIONES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dirty="0" smtClean="0">
                <a:latin typeface="Arial" pitchFamily="34" charset="0"/>
                <a:cs typeface="Arial" pitchFamily="34" charset="0"/>
              </a:rPr>
              <a:t>EXPRESAN LA INTENCIÓN, LA ILOCUCIÓN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0" y="2132856"/>
            <a:ext cx="7009687" cy="2160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CO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Pido que me autoricen a hablar con la guerrilla. Piedad C</a:t>
            </a:r>
            <a: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s-CO" sz="1900" b="0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P1. alguien pide (Piedad)</a:t>
            </a:r>
            <a: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s-CO" sz="1900" b="0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P2. Pide a alguien hablar (Presidente)</a:t>
            </a:r>
            <a: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s-CO" sz="1900" b="0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P3 hablar con la guerrilla</a:t>
            </a:r>
            <a: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s-ES" sz="1900" b="1" i="0" u="none" strike="noStrike" kern="1200" cap="none" spc="0" normalizeH="0" baseline="0" noProof="0" smtClean="0">
                <a:ln>
                  <a:noFill/>
                </a:ln>
                <a:solidFill>
                  <a:srgbClr val="632523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1475656" y="4725144"/>
            <a:ext cx="70096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CO" sz="1900" dirty="0">
                <a:solidFill>
                  <a:srgbClr val="632523"/>
                </a:solidFill>
              </a:rPr>
              <a:t>-</a:t>
            </a:r>
            <a:r>
              <a:rPr lang="es-CO" sz="1900" b="1" dirty="0">
                <a:solidFill>
                  <a:srgbClr val="632523"/>
                </a:solidFill>
              </a:rPr>
              <a:t>EL TIEMPO ha sido y es un proyecto libertario. Santos</a:t>
            </a:r>
            <a:r>
              <a:rPr lang="es-ES" sz="1900" b="1" dirty="0">
                <a:solidFill>
                  <a:srgbClr val="632523"/>
                </a:solidFill>
              </a:rPr>
              <a:t/>
            </a:r>
            <a:br>
              <a:rPr lang="es-ES" sz="1900" b="1" dirty="0">
                <a:solidFill>
                  <a:srgbClr val="632523"/>
                </a:solidFill>
              </a:rPr>
            </a:br>
            <a:r>
              <a:rPr lang="es-CO" sz="1900" dirty="0">
                <a:solidFill>
                  <a:srgbClr val="632523"/>
                </a:solidFill>
              </a:rPr>
              <a:t>P1. El tiempo ha sido un  proyecto</a:t>
            </a:r>
            <a:r>
              <a:rPr lang="es-ES" sz="1900" b="1" dirty="0">
                <a:solidFill>
                  <a:srgbClr val="632523"/>
                </a:solidFill>
              </a:rPr>
              <a:t/>
            </a:r>
            <a:br>
              <a:rPr lang="es-ES" sz="1900" b="1" dirty="0">
                <a:solidFill>
                  <a:srgbClr val="632523"/>
                </a:solidFill>
              </a:rPr>
            </a:br>
            <a:r>
              <a:rPr lang="es-CO" sz="1900" dirty="0">
                <a:solidFill>
                  <a:srgbClr val="632523"/>
                </a:solidFill>
              </a:rPr>
              <a:t>P2 el proyecto es </a:t>
            </a:r>
            <a:r>
              <a:rPr lang="es-CO" sz="1900" dirty="0" smtClean="0">
                <a:solidFill>
                  <a:srgbClr val="632523"/>
                </a:solidFill>
              </a:rPr>
              <a:t>libertario</a:t>
            </a:r>
            <a:endParaRPr lang="es-ES" dirty="0"/>
          </a:p>
        </p:txBody>
      </p:sp>
      <p:sp>
        <p:nvSpPr>
          <p:cNvPr id="6" name="6 Título"/>
          <p:cNvSpPr txBox="1">
            <a:spLocks/>
          </p:cNvSpPr>
          <p:nvPr/>
        </p:nvSpPr>
        <p:spPr>
          <a:xfrm>
            <a:off x="251520" y="332656"/>
            <a:ext cx="8136904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s-ES" sz="1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dondear rectángulo de esquina diagonal 12"/>
          <p:cNvSpPr/>
          <p:nvPr/>
        </p:nvSpPr>
        <p:spPr>
          <a:xfrm>
            <a:off x="4643438" y="2714620"/>
            <a:ext cx="3391216" cy="1584176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 b="1" dirty="0" smtClean="0">
              <a:solidFill>
                <a:srgbClr val="632523"/>
              </a:solidFill>
            </a:endParaRPr>
          </a:p>
          <a:p>
            <a:pPr algn="ctr"/>
            <a:r>
              <a:rPr lang="es-CO" b="1" dirty="0" smtClean="0">
                <a:solidFill>
                  <a:schemeClr val="accent1">
                    <a:lumMod val="75000"/>
                  </a:schemeClr>
                </a:solidFill>
              </a:rPr>
              <a:t>Expresan </a:t>
            </a:r>
            <a:r>
              <a:rPr lang="es-CO" b="1" dirty="0">
                <a:solidFill>
                  <a:schemeClr val="accent1">
                    <a:lumMod val="75000"/>
                  </a:schemeClr>
                </a:solidFill>
              </a:rPr>
              <a:t>juicios. No son actos de habla, son lo que hacen los actos de habla: promesa,  aseveración, etc.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s-ES_tradnl" b="1" dirty="0"/>
          </a:p>
        </p:txBody>
      </p:sp>
      <p:sp>
        <p:nvSpPr>
          <p:cNvPr id="8" name="3 CuadroTexto"/>
          <p:cNvSpPr txBox="1"/>
          <p:nvPr/>
        </p:nvSpPr>
        <p:spPr>
          <a:xfrm>
            <a:off x="7090233" y="6334780"/>
            <a:ext cx="15728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A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O" sz="1400" b="1" dirty="0" smtClean="0">
                <a:solidFill>
                  <a:schemeClr val="bg1"/>
                </a:solidFill>
              </a:rPr>
              <a:t>NIVEL SEMÁNTICO</a:t>
            </a:r>
            <a:endParaRPr lang="es-ES" sz="1400" b="1" dirty="0" smtClean="0">
              <a:solidFill>
                <a:schemeClr val="bg1"/>
              </a:solidFill>
            </a:endParaRPr>
          </a:p>
          <a:p>
            <a:endParaRPr lang="es-ES" sz="1400" dirty="0" smtClean="0">
              <a:solidFill>
                <a:srgbClr val="FFFFFF"/>
              </a:solidFill>
              <a:latin typeface="Gill Sans MT" pitchFamily="34" charset="0"/>
              <a:cs typeface="Gill Sans"/>
            </a:endParaRPr>
          </a:p>
          <a:p>
            <a:endParaRPr lang="es-E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000" dirty="0" smtClean="0"/>
              <a:t>EL DISCURSO</a:t>
            </a:r>
            <a:endParaRPr lang="es-ES" sz="20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sz="2000" b="1" dirty="0" smtClean="0"/>
              <a:t>ES UNA FORMA DE USAR EL LENGUAJE</a:t>
            </a:r>
            <a:r>
              <a:rPr lang="es-ES" sz="2000" dirty="0" smtClean="0"/>
              <a:t>. </a:t>
            </a:r>
            <a:r>
              <a:rPr lang="es-ES" sz="2000" i="1" dirty="0" smtClean="0"/>
              <a:t>Lo que se dice en una manifestación política.</a:t>
            </a:r>
          </a:p>
          <a:p>
            <a:pPr lvl="0"/>
            <a:r>
              <a:rPr lang="es-ES" sz="2000" b="1" dirty="0" smtClean="0"/>
              <a:t>Quien participa en el discurso hace algo: usa  el lenguaje, comunica ideas o interactúa.</a:t>
            </a:r>
          </a:p>
          <a:p>
            <a:pPr lvl="0"/>
            <a:endParaRPr lang="es-ES" sz="2000" b="1" dirty="0"/>
          </a:p>
          <a:p>
            <a:pPr lvl="0"/>
            <a:r>
              <a:rPr lang="es-ES" sz="2000" b="1" dirty="0" smtClean="0"/>
              <a:t>SUCESO DE COMUNICACIÓN. </a:t>
            </a:r>
          </a:p>
          <a:p>
            <a:pPr lvl="0"/>
            <a:r>
              <a:rPr lang="es-ES" sz="2000" i="1" dirty="0" smtClean="0"/>
              <a:t> Como El discurso del presidente.</a:t>
            </a:r>
          </a:p>
          <a:p>
            <a:pPr lvl="0"/>
            <a:endParaRPr lang="es-E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Discurso para el Van </a:t>
            </a:r>
            <a:r>
              <a:rPr lang="es-AR" sz="2400" b="1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Dijk</a:t>
            </a:r>
            <a:r>
              <a:rPr lang="es-AR" sz="2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es-AR" sz="2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sz="2000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discurso se define con frecuencia como un </a:t>
            </a:r>
            <a:r>
              <a:rPr lang="es-CO" sz="2000" b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acontecimiento comunicativo </a:t>
            </a:r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que sucede en una </a:t>
            </a:r>
            <a:r>
              <a:rPr lang="es-CO" sz="2000" b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situación social</a:t>
            </a:r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presenta un </a:t>
            </a:r>
            <a:r>
              <a:rPr lang="es-CO" sz="2000" b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escenario, </a:t>
            </a:r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tiene </a:t>
            </a:r>
            <a:r>
              <a:rPr lang="es-CO" sz="2000" b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participantes </a:t>
            </a:r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que desempañan distintos roles, determina unas </a:t>
            </a:r>
            <a:r>
              <a:rPr lang="es-CO" sz="2000" b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acciones</a:t>
            </a:r>
            <a:r>
              <a:rPr lang="es-CO" sz="20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etcétera.</a:t>
            </a:r>
            <a:endParaRPr lang="en-US" sz="2000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s-AR" sz="2000" b="1" dirty="0" smtClean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s-E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ANÁLISIS</a:t>
            </a:r>
            <a:r>
              <a:rPr lang="es-ES" dirty="0" smtClean="0"/>
              <a:t>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FONÓLOGICO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porción del discurso comprendida entre dos pausas se llama unidad melódica o </a:t>
            </a:r>
            <a:r>
              <a:rPr lang="es-ES" sz="2200" i="1" u="sng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grupo fónico</a:t>
            </a:r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grupo fónico puede constar de:</a:t>
            </a:r>
            <a:b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2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Una sola palabra:</a:t>
            </a:r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sí. </a:t>
            </a:r>
            <a:b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2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Varias palabras:</a:t>
            </a:r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desde la noche oscura. </a:t>
            </a:r>
            <a:b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ES" sz="2200" i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Una oración:</a:t>
            </a:r>
            <a:r>
              <a:rPr lang="es-ES" sz="2200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aquí termina todo. </a:t>
            </a:r>
          </a:p>
          <a:p>
            <a:pPr algn="ctr"/>
            <a:r>
              <a:rPr lang="es-ES" sz="22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La unidad melódica o grupo fónico es la mínima porción del discurso que tiene una forma musical determinada y significa por sí misma.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ANÁLISIS SINTÁCTICO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525963"/>
          </a:xfrm>
        </p:spPr>
        <p:txBody>
          <a:bodyPr/>
          <a:lstStyle/>
          <a:p>
            <a:r>
              <a:rPr lang="es-ES" dirty="0" smtClean="0"/>
              <a:t>Estructuras 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1857356" y="2143116"/>
            <a:ext cx="628654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i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Son elementos del discurso que tienen menos control de parte del enunciante. </a:t>
            </a:r>
          </a:p>
          <a:p>
            <a:pPr algn="just"/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Analiza las propiedades de un acontecimiento comunicativo, como la </a:t>
            </a:r>
            <a:r>
              <a:rPr lang="es-ES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intención, el estado de ánimo, la perspectiva que el enunciante tiene frente al acontecimiento, las opiniones de participantes, la </a:t>
            </a:r>
            <a:r>
              <a:rPr lang="es-ES" u="sng" dirty="0" err="1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autopresentación</a:t>
            </a:r>
            <a:r>
              <a:rPr lang="es-ES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positiva y la formación de una determinada impresión</a:t>
            </a:r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. Van </a:t>
            </a:r>
            <a:r>
              <a:rPr lang="es-ES" dirty="0" err="1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Dijk</a:t>
            </a:r>
            <a:endParaRPr lang="es-ES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6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O  --&gt; SN, SV  (personaje y acción: agente o paciente)</a:t>
            </a:r>
          </a:p>
          <a:p>
            <a:pPr algn="just"/>
            <a:r>
              <a:rPr lang="es-ES" sz="16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SN --&gt; Determinante, Nombre</a:t>
            </a:r>
          </a:p>
          <a:p>
            <a:pPr algn="just"/>
            <a:r>
              <a:rPr lang="es-ES" sz="16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SN --&gt; Nombre Propio (objeto o personaje)</a:t>
            </a:r>
          </a:p>
          <a:p>
            <a:pPr algn="just"/>
            <a:r>
              <a:rPr lang="es-ES" sz="16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SV --&gt; Verbo más SN (acción)</a:t>
            </a:r>
          </a:p>
          <a:p>
            <a:pPr algn="just"/>
            <a:r>
              <a:rPr lang="es-ES" sz="16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SV --&gt; V - SP --&gt; Preposición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TIPOS DE ESTRUCTURAS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s-ES" sz="40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s-ES" sz="4000" b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VOZ PASIVA Y ACTIVA  </a:t>
            </a:r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ES" b="1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Relación del hablante con la lengua</a:t>
            </a:r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ES" sz="4000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endParaRPr lang="es-ES" sz="4000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Tipos de verbos:</a:t>
            </a: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 copulativos (los que enlazan), </a:t>
            </a:r>
          </a:p>
          <a:p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Transitivos</a:t>
            </a: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(aquello que pasan la acción a un ser distinto del sujeto; también se identifican si se le pregunta al verbo ¿qué? Y la respuesta es objeto directo: OD) </a:t>
            </a:r>
          </a:p>
          <a:p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Intransitivos</a:t>
            </a: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(la acción recae sobre el sujeto mismo, sin OD). </a:t>
            </a:r>
          </a:p>
          <a:p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Sin OD no hay transformación a pasiva.</a:t>
            </a:r>
          </a:p>
          <a:p>
            <a:endParaRPr lang="es-ES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4000" b="1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Voz activa</a:t>
            </a:r>
            <a:r>
              <a:rPr lang="es-ES" sz="40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: Sujeto + verbo transitivo + objeto directo. La acción del verbo tiene su </a:t>
            </a:r>
            <a:r>
              <a:rPr lang="es-ES" sz="4000" b="1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agente en el sujeto </a:t>
            </a:r>
            <a:r>
              <a:rPr lang="es-ES" sz="40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4000" b="1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su paciente en el C.D</a:t>
            </a:r>
          </a:p>
          <a:p>
            <a:endParaRPr lang="es-ES" sz="4000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Juan escribe una carta.</a:t>
            </a:r>
            <a:br>
              <a:rPr lang="es-ES" b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S: Juan</a:t>
            </a:r>
            <a:b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P: escribe una carta</a:t>
            </a:r>
            <a:b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</a:br>
            <a:r>
              <a:rPr lang="es-ES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NP: escribe (verbo transitivo) </a:t>
            </a:r>
            <a:r>
              <a:rPr lang="es-ES" b="1" dirty="0" smtClean="0">
                <a:solidFill>
                  <a:srgbClr val="0C46A4"/>
                </a:solidFill>
              </a:rPr>
              <a:t/>
            </a:r>
            <a:br>
              <a:rPr lang="es-ES" b="1" dirty="0" smtClean="0">
                <a:solidFill>
                  <a:srgbClr val="0C46A4"/>
                </a:solidFill>
              </a:rPr>
            </a:br>
            <a:endParaRPr lang="es-ES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" sz="2800" b="1" dirty="0" smtClean="0">
                <a:solidFill>
                  <a:srgbClr val="0C46A4"/>
                </a:solidFill>
              </a:rPr>
              <a:t>OD: una carta (qué escribe?)</a:t>
            </a:r>
            <a:endParaRPr lang="es-ES" sz="2400" b="1" dirty="0" smtClean="0">
              <a:solidFill>
                <a:srgbClr val="0C46A4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14290"/>
            <a:ext cx="8229600" cy="1143000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VOZ PASIVA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CÓMO SE FORMA LA VOZ PASIVA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714348" y="1785926"/>
            <a:ext cx="6215090" cy="347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Se forma por un sujeto pasivo o paciente (</a:t>
            </a:r>
            <a:r>
              <a:rPr lang="es-ES" i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que no realiza la acción sino que la recibe</a:t>
            </a:r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). La acción la efectúa un </a:t>
            </a:r>
            <a:r>
              <a:rPr lang="es-ES" u="sng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complemento agente que está en el predicado.</a:t>
            </a:r>
          </a:p>
          <a:p>
            <a:pPr algn="just"/>
            <a:endParaRPr lang="es-ES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Sujeto pasivo + verbo en voz pasiva: </a:t>
            </a:r>
          </a:p>
          <a:p>
            <a:pPr algn="just"/>
            <a:endParaRPr lang="es-ES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Se forma con el auxiliar </a:t>
            </a:r>
            <a:r>
              <a:rPr lang="es-ES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ser-estar</a:t>
            </a:r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en el tiempo verbal en que se haya el verbo en voz activa, más el participio del verbo en voz pasiva + complemento agente </a:t>
            </a:r>
          </a:p>
          <a:p>
            <a:pPr algn="just"/>
            <a:r>
              <a:rPr lang="es-ES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200" b="1" dirty="0" smtClean="0">
                <a:solidFill>
                  <a:srgbClr val="0C46A4"/>
                </a:solidFill>
              </a:rPr>
              <a:t>DISCURSO Y ESTRUCTURA- SUPERESTRUCTURA</a:t>
            </a:r>
            <a:r>
              <a:rPr lang="es-ES" b="1" dirty="0" smtClean="0">
                <a:solidFill>
                  <a:srgbClr val="0C46A4"/>
                </a:solidFill>
              </a:rPr>
              <a:t/>
            </a:r>
            <a:br>
              <a:rPr lang="es-ES" b="1" dirty="0" smtClean="0">
                <a:solidFill>
                  <a:srgbClr val="0C46A4"/>
                </a:solidFill>
              </a:rPr>
            </a:br>
            <a:r>
              <a:rPr lang="es-ES" b="1" dirty="0" smtClean="0">
                <a:solidFill>
                  <a:srgbClr val="800000"/>
                </a:solidFill>
              </a:rPr>
              <a:t/>
            </a:r>
            <a:br>
              <a:rPr lang="es-ES" b="1" dirty="0" smtClean="0">
                <a:solidFill>
                  <a:srgbClr val="800000"/>
                </a:solidFill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i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Los diputados aprobaron </a:t>
            </a:r>
            <a:r>
              <a:rPr lang="es-ES_tradnl" sz="1800" i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la ley 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s-ES_tradnl" sz="18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Activa transitiva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i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La ley </a:t>
            </a:r>
            <a:r>
              <a:rPr lang="es-ES_tradnl" sz="1800" i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fue aprobada por los diputados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s-ES_tradnl" sz="18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Pasiva 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i="1" dirty="0" smtClean="0">
                <a:solidFill>
                  <a:srgbClr val="FF9900"/>
                </a:solidFill>
                <a:latin typeface="Arial" pitchFamily="34" charset="0"/>
                <a:cs typeface="Arial" pitchFamily="34" charset="0"/>
              </a:rPr>
              <a:t>La ley se </a:t>
            </a:r>
            <a:r>
              <a:rPr lang="es-ES_tradnl" sz="1800" i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aprobó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s-ES_tradnl" sz="18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Pasiva refleja</a:t>
            </a:r>
            <a:r>
              <a:rPr lang="es-ES_tradnl" sz="1800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800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En este caso lo que más interesa destacar es el objeto de la acción (</a:t>
            </a:r>
            <a:r>
              <a:rPr lang="es-ES_tradnl" sz="1800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la ley</a:t>
            </a:r>
            <a:r>
              <a:rPr lang="es-ES_tradnl" sz="18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) y por ello se coloca en lugar preferente y por lo general se omite el agente (</a:t>
            </a:r>
            <a:r>
              <a:rPr lang="es-ES_tradnl" sz="1800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diputados</a:t>
            </a:r>
            <a:r>
              <a:rPr lang="es-ES_tradnl" sz="1800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).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800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800" b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O= AGENTE + PACIENTE OBJETO+ PROCESO, ESTADO, ACCION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800" b="1" dirty="0" smtClean="0">
              <a:solidFill>
                <a:srgbClr val="0C46A4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Maximizar los errores del enemigo, minimizar los errores del amigo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800" b="1" dirty="0" smtClean="0">
                <a:solidFill>
                  <a:srgbClr val="0C46A4"/>
                </a:solidFill>
                <a:latin typeface="Arial" pitchFamily="34" charset="0"/>
                <a:cs typeface="Arial" pitchFamily="34" charset="0"/>
              </a:rPr>
              <a:t>Maximizar las éxitos del amigo, minimizar los logros del enemigo</a:t>
            </a:r>
          </a:p>
          <a:p>
            <a:endParaRPr lang="es-E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LEXICALIZADORES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5786" y="2332037"/>
            <a:ext cx="787241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FUNCIÓN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071670" y="1643050"/>
            <a:ext cx="600079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sz="1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(relación del enunciante con el referente. CÓMO LO NOMBRA)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Selección de palabras que se relacionan con el </a:t>
            </a:r>
            <a:r>
              <a:rPr lang="es-ES_tradnl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dominio donde se inscribe el discurso, el género al que pertenece, la ideología,  o sea las opiniones, los valores, las actitudes del hablante</a:t>
            </a:r>
            <a:r>
              <a:rPr lang="es-ES_tradn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_tradnl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“Terroristas de las FARC” vs. “Guerrilla de las FARC”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“Conflicto interno” vs. “Guerra armada”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ES_tradnl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“Secuestrado” vs. “Retenidos políticos”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1141</Words>
  <Application>Microsoft Office PowerPoint</Application>
  <PresentationFormat>Presentación en pantalla (4:3)</PresentationFormat>
  <Paragraphs>145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Flujo</vt:lpstr>
      <vt:lpstr>BBLIOGRAFÍA </vt:lpstr>
      <vt:lpstr>EL DISCURSO</vt:lpstr>
      <vt:lpstr>Discurso para el Van Dijk: </vt:lpstr>
      <vt:lpstr>ANÁLISIS FONÓLOGICO</vt:lpstr>
      <vt:lpstr>ANÁLISIS SINTÁCTICO</vt:lpstr>
      <vt:lpstr>TIPOS DE ESTRUCTURAS</vt:lpstr>
      <vt:lpstr>VOZ PASIVA </vt:lpstr>
      <vt:lpstr>DISCURSO Y ESTRUCTURA- SUPERESTRUCTURA  </vt:lpstr>
      <vt:lpstr>LOS LEXICALIZADORES</vt:lpstr>
      <vt:lpstr>MODALIDAD</vt:lpstr>
      <vt:lpstr>LOS DEÓNTICOS</vt:lpstr>
      <vt:lpstr>Macroestructura semántica </vt:lpstr>
      <vt:lpstr>IMPLÍCITOS </vt:lpstr>
      <vt:lpstr>PRESUPUESTO PRAGMÁTICO </vt:lpstr>
      <vt:lpstr>PROPOSICIONES</vt:lpstr>
      <vt:lpstr>PROPOSICIONES</vt:lpstr>
    </vt:vector>
  </TitlesOfParts>
  <Company>WindowsWolf.com.ar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DISCURSO</dc:title>
  <dc:creator>Wolf</dc:creator>
  <cp:lastModifiedBy>Wolf</cp:lastModifiedBy>
  <cp:revision>9</cp:revision>
  <dcterms:created xsi:type="dcterms:W3CDTF">2012-03-10T23:14:27Z</dcterms:created>
  <dcterms:modified xsi:type="dcterms:W3CDTF">2012-03-11T16:48:07Z</dcterms:modified>
</cp:coreProperties>
</file>