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9" r:id="rId3"/>
    <p:sldId id="256" r:id="rId4"/>
    <p:sldId id="258" r:id="rId5"/>
    <p:sldId id="268" r:id="rId6"/>
    <p:sldId id="262" r:id="rId7"/>
    <p:sldId id="259" r:id="rId8"/>
    <p:sldId id="261" r:id="rId9"/>
    <p:sldId id="260" r:id="rId10"/>
    <p:sldId id="263" r:id="rId11"/>
    <p:sldId id="264" r:id="rId12"/>
    <p:sldId id="265" r:id="rId13"/>
    <p:sldId id="266" r:id="rId14"/>
    <p:sldId id="267" r:id="rId1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99" autoAdjust="0"/>
    <p:restoredTop sz="94660"/>
  </p:normalViewPr>
  <p:slideViewPr>
    <p:cSldViewPr>
      <p:cViewPr varScale="1">
        <p:scale>
          <a:sx n="69" d="100"/>
          <a:sy n="69" d="100"/>
        </p:scale>
        <p:origin x="-154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511A5A0-AF43-4C1D-9A1E-32E4195DE6CB}" type="datetimeFigureOut">
              <a:rPr lang="es-CO" smtClean="0"/>
              <a:t>10/08/2017</a:t>
            </a:fld>
            <a:endParaRPr lang="es-CO"/>
          </a:p>
        </p:txBody>
      </p:sp>
      <p:sp>
        <p:nvSpPr>
          <p:cNvPr id="5" name="Footer Placeholder 4"/>
          <p:cNvSpPr>
            <a:spLocks noGrp="1"/>
          </p:cNvSpPr>
          <p:nvPr>
            <p:ph type="ftr" sz="quarter" idx="11"/>
          </p:nvPr>
        </p:nvSpPr>
        <p:spPr/>
        <p:txBody>
          <a:bodyPr/>
          <a:lstStyle/>
          <a:p>
            <a:endParaRPr lang="es-CO"/>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96C5B90-CB73-48D9-827F-C465533E99A8}" type="slidenum">
              <a:rPr lang="es-CO" smtClean="0"/>
              <a:t>‹Nº›</a:t>
            </a:fld>
            <a:endParaRPr lang="es-CO"/>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511A5A0-AF43-4C1D-9A1E-32E4195DE6CB}" type="datetimeFigureOut">
              <a:rPr lang="es-CO" smtClean="0"/>
              <a:t>10/08/2017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11A5A0-AF43-4C1D-9A1E-32E4195DE6CB}" type="datetimeFigureOut">
              <a:rPr lang="es-CO" smtClean="0"/>
              <a:t>10/08/2017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511A5A0-AF43-4C1D-9A1E-32E4195DE6CB}" type="datetimeFigureOut">
              <a:rPr lang="es-CO" smtClean="0"/>
              <a:t>10/08/2017</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511A5A0-AF43-4C1D-9A1E-32E4195DE6CB}" type="datetimeFigureOut">
              <a:rPr lang="es-CO" smtClean="0"/>
              <a:t>10/08/2017</a:t>
            </a:fld>
            <a:endParaRPr lang="es-CO"/>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F96C5B90-CB73-48D9-827F-C465533E99A8}" type="slidenum">
              <a:rPr lang="es-CO" smtClean="0"/>
              <a:t>‹Nº›</a:t>
            </a:fld>
            <a:endParaRPr lang="es-CO"/>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 smtClean="0"/>
              <a:t>Haga clic para modificar el estilo de título del patrón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511A5A0-AF43-4C1D-9A1E-32E4195DE6CB}" type="datetimeFigureOut">
              <a:rPr lang="es-CO" smtClean="0"/>
              <a:t>10/08/2017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511A5A0-AF43-4C1D-9A1E-32E4195DE6CB}" type="datetimeFigureOut">
              <a:rPr lang="es-CO" smtClean="0"/>
              <a:t>10/08/2017</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5511A5A0-AF43-4C1D-9A1E-32E4195DE6CB}" type="datetimeFigureOut">
              <a:rPr lang="es-CO" smtClean="0"/>
              <a:t>10/08/2017</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511A5A0-AF43-4C1D-9A1E-32E4195DE6CB}" type="datetimeFigureOut">
              <a:rPr lang="es-CO" smtClean="0"/>
              <a:t>10/08/2017</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F96C5B90-CB73-48D9-827F-C465533E99A8}"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511A5A0-AF43-4C1D-9A1E-32E4195DE6CB}" type="datetimeFigureOut">
              <a:rPr lang="es-CO" smtClean="0"/>
              <a:t>10/08/2017</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F96C5B90-CB73-48D9-827F-C465533E99A8}" type="slidenum">
              <a:rPr lang="es-CO" smtClean="0"/>
              <a:t>‹Nº›</a:t>
            </a:fld>
            <a:endParaRPr lang="es-CO"/>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5511A5A0-AF43-4C1D-9A1E-32E4195DE6CB}" type="datetimeFigureOut">
              <a:rPr lang="es-CO" smtClean="0"/>
              <a:t>10/08/2017</a:t>
            </a:fld>
            <a:endParaRPr lang="es-CO"/>
          </a:p>
        </p:txBody>
      </p:sp>
      <p:sp>
        <p:nvSpPr>
          <p:cNvPr id="7" name="Slide Number Placeholder 6"/>
          <p:cNvSpPr>
            <a:spLocks noGrp="1"/>
          </p:cNvSpPr>
          <p:nvPr>
            <p:ph type="sldNum" sz="quarter" idx="12"/>
          </p:nvPr>
        </p:nvSpPr>
        <p:spPr/>
        <p:txBody>
          <a:bodyPr/>
          <a:lstStyle/>
          <a:p>
            <a:fld id="{F96C5B90-CB73-48D9-827F-C465533E99A8}" type="slidenum">
              <a:rPr lang="es-CO" smtClean="0"/>
              <a:t>‹Nº›</a:t>
            </a:fld>
            <a:endParaRPr lang="es-CO"/>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CO"/>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511A5A0-AF43-4C1D-9A1E-32E4195DE6CB}" type="datetimeFigureOut">
              <a:rPr lang="es-CO" smtClean="0"/>
              <a:t>10/08/2017</a:t>
            </a:fld>
            <a:endParaRPr lang="es-C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C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96C5B90-CB73-48D9-827F-C465533E99A8}" type="slidenum">
              <a:rPr lang="es-CO" smtClean="0"/>
              <a:t>‹Nº›</a:t>
            </a:fld>
            <a:endParaRPr lang="es-CO"/>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smtClean="0"/>
              <a:t> Romanticismo: Características  </a:t>
            </a:r>
            <a:endParaRPr lang="es-CO" dirty="0"/>
          </a:p>
        </p:txBody>
      </p:sp>
      <p:sp>
        <p:nvSpPr>
          <p:cNvPr id="3" name="2 Marcador de contenido"/>
          <p:cNvSpPr>
            <a:spLocks noGrp="1"/>
          </p:cNvSpPr>
          <p:nvPr>
            <p:ph idx="1"/>
          </p:nvPr>
        </p:nvSpPr>
        <p:spPr/>
        <p:txBody>
          <a:bodyPr>
            <a:normAutofit/>
          </a:bodyPr>
          <a:lstStyle/>
          <a:p>
            <a:r>
              <a:rPr lang="es-CO" dirty="0" smtClean="0"/>
              <a:t>La Libertad de creación frente a los cánones del Neoclasicismo.</a:t>
            </a:r>
          </a:p>
          <a:p>
            <a:r>
              <a:rPr lang="es-CO" dirty="0" smtClean="0"/>
              <a:t>El Subjetivismo y el individualismo frente a la rigidez de las reglas académicas. Se valoran especialmente la originalidad, la diversidad y la particularidad frente a la unidad de la Ilustración.</a:t>
            </a:r>
            <a:endParaRPr lang="es-CO" dirty="0"/>
          </a:p>
        </p:txBody>
      </p:sp>
    </p:spTree>
    <p:extLst>
      <p:ext uri="{BB962C8B-B14F-4D97-AF65-F5344CB8AC3E}">
        <p14:creationId xmlns:p14="http://schemas.microsoft.com/office/powerpoint/2010/main" val="4045535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2400" dirty="0" smtClean="0"/>
              <a:t>El Romanticismo en Colombia</a:t>
            </a:r>
            <a:endParaRPr lang="es-CO" sz="2400" dirty="0"/>
          </a:p>
        </p:txBody>
      </p:sp>
      <p:sp>
        <p:nvSpPr>
          <p:cNvPr id="3" name="2 Marcador de contenido"/>
          <p:cNvSpPr>
            <a:spLocks noGrp="1"/>
          </p:cNvSpPr>
          <p:nvPr>
            <p:ph idx="1"/>
          </p:nvPr>
        </p:nvSpPr>
        <p:spPr/>
        <p:txBody>
          <a:bodyPr>
            <a:normAutofit/>
          </a:bodyPr>
          <a:lstStyle/>
          <a:p>
            <a:r>
              <a:rPr lang="es-CO" dirty="0"/>
              <a:t>Se destacan algunos temas, como:</a:t>
            </a:r>
          </a:p>
          <a:p>
            <a:r>
              <a:rPr lang="es-CO" dirty="0"/>
              <a:t>El paisaje: El hombre romántico adapta el paisaje a sus sentimientos. Para algunos autores, esta temática es la que justifica la idea de la existencia del romanticismo en Colombia, ya que los autores europeos hablaban de la vuelta a la vida natural y su belleza.</a:t>
            </a:r>
          </a:p>
          <a:p>
            <a:r>
              <a:rPr lang="es-CO" dirty="0"/>
              <a:t>La exaltación de lo nacional y lo popular: a través de la voz o la actuación de diversos personajes se reconstruyeron aspectos del folclor y de las expresiones culturales del territorio colombiano.</a:t>
            </a:r>
          </a:p>
          <a:p>
            <a:endParaRPr lang="es-CO" dirty="0"/>
          </a:p>
        </p:txBody>
      </p:sp>
    </p:spTree>
    <p:extLst>
      <p:ext uri="{BB962C8B-B14F-4D97-AF65-F5344CB8AC3E}">
        <p14:creationId xmlns:p14="http://schemas.microsoft.com/office/powerpoint/2010/main" val="3826905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O" dirty="0" smtClean="0"/>
              <a:t>La vida y la muerte: El dilema existencialista se vio reflejado en novelas como María, en las que el hombre sufre por un destino que domina su voluntad. El amor que sienten Efraín y María se ve siempre afectado por los problemas sociales y cuando estos se resuelven, la muerte demuestra la imposibilidad de su amor.</a:t>
            </a:r>
            <a:br>
              <a:rPr lang="es-CO" dirty="0" smtClean="0"/>
            </a:br>
            <a:endParaRPr lang="es-CO" dirty="0" smtClean="0"/>
          </a:p>
          <a:p>
            <a:endParaRPr lang="es-CO" dirty="0" smtClean="0"/>
          </a:p>
          <a:p>
            <a:endParaRPr lang="es-CO" dirty="0"/>
          </a:p>
        </p:txBody>
      </p:sp>
    </p:spTree>
    <p:extLst>
      <p:ext uri="{BB962C8B-B14F-4D97-AF65-F5344CB8AC3E}">
        <p14:creationId xmlns:p14="http://schemas.microsoft.com/office/powerpoint/2010/main" val="420766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b="1" dirty="0" smtClean="0"/>
              <a:t>CARACTERÍSTICAS:</a:t>
            </a:r>
            <a:r>
              <a:rPr lang="es-CO" dirty="0" smtClean="0"/>
              <a:t/>
            </a:r>
            <a:br>
              <a:rPr lang="es-CO" dirty="0" smtClean="0"/>
            </a:br>
            <a:endParaRPr lang="es-CO" dirty="0"/>
          </a:p>
        </p:txBody>
      </p:sp>
      <p:sp>
        <p:nvSpPr>
          <p:cNvPr id="3" name="2 Marcador de contenido"/>
          <p:cNvSpPr>
            <a:spLocks noGrp="1"/>
          </p:cNvSpPr>
          <p:nvPr>
            <p:ph idx="1"/>
          </p:nvPr>
        </p:nvSpPr>
        <p:spPr/>
        <p:txBody>
          <a:bodyPr>
            <a:normAutofit/>
          </a:bodyPr>
          <a:lstStyle/>
          <a:p>
            <a:r>
              <a:rPr lang="es-CO" dirty="0"/>
              <a:t>    El predominio del sentimentalismo sobre la razón.</a:t>
            </a:r>
          </a:p>
          <a:p>
            <a:r>
              <a:rPr lang="es-CO" dirty="0"/>
              <a:t>    La exaltación y el culto a la idea del genio.</a:t>
            </a:r>
          </a:p>
          <a:p>
            <a:r>
              <a:rPr lang="es-CO" dirty="0"/>
              <a:t>     La búsqueda de la libertad tanto política como profesional.</a:t>
            </a:r>
          </a:p>
          <a:p>
            <a:r>
              <a:rPr lang="es-CO" dirty="0"/>
              <a:t>     Idealismo intenso.</a:t>
            </a:r>
          </a:p>
          <a:p>
            <a:r>
              <a:rPr lang="es-CO" dirty="0"/>
              <a:t>   Se percibe el pasado como nostalgia.</a:t>
            </a:r>
          </a:p>
          <a:p>
            <a:r>
              <a:rPr lang="es-CO" dirty="0"/>
              <a:t>   Se asimila lo bello a lo verdadero.</a:t>
            </a:r>
          </a:p>
          <a:p>
            <a:endParaRPr lang="es-CO" dirty="0"/>
          </a:p>
        </p:txBody>
      </p:sp>
    </p:spTree>
    <p:extLst>
      <p:ext uri="{BB962C8B-B14F-4D97-AF65-F5344CB8AC3E}">
        <p14:creationId xmlns:p14="http://schemas.microsoft.com/office/powerpoint/2010/main" val="2005424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Autores </a:t>
            </a:r>
            <a:endParaRPr lang="es-CO" dirty="0"/>
          </a:p>
        </p:txBody>
      </p:sp>
      <p:sp>
        <p:nvSpPr>
          <p:cNvPr id="3" name="2 Marcador de contenido"/>
          <p:cNvSpPr>
            <a:spLocks noGrp="1"/>
          </p:cNvSpPr>
          <p:nvPr>
            <p:ph idx="1"/>
          </p:nvPr>
        </p:nvSpPr>
        <p:spPr/>
        <p:txBody>
          <a:bodyPr>
            <a:normAutofit fontScale="92500" lnSpcReduction="10000"/>
          </a:bodyPr>
          <a:lstStyle/>
          <a:p>
            <a:pPr marL="0" indent="0">
              <a:buNone/>
            </a:pPr>
            <a:endParaRPr lang="es-CO" dirty="0"/>
          </a:p>
          <a:p>
            <a:r>
              <a:rPr lang="es-CO" dirty="0"/>
              <a:t> </a:t>
            </a:r>
            <a:r>
              <a:rPr lang="es-CO" b="1" i="1" dirty="0" smtClean="0"/>
              <a:t>Rafael </a:t>
            </a:r>
            <a:r>
              <a:rPr lang="es-CO" b="1" i="1" dirty="0"/>
              <a:t>Pombo</a:t>
            </a:r>
            <a:r>
              <a:rPr lang="es-CO" dirty="0"/>
              <a:t> (Bogotá, 1833 – 1912). Uno de los poetas románticos más importantes del continente, Pombo escribió fábulas célebres como </a:t>
            </a:r>
            <a:r>
              <a:rPr lang="es-CO" i="1" dirty="0"/>
              <a:t>El renacuajo paseador</a:t>
            </a:r>
            <a:r>
              <a:rPr lang="es-CO" dirty="0"/>
              <a:t> y </a:t>
            </a:r>
            <a:r>
              <a:rPr lang="es-CO" i="1" dirty="0"/>
              <a:t>La pobre viejecita</a:t>
            </a:r>
            <a:r>
              <a:rPr lang="es-CO" dirty="0"/>
              <a:t>.</a:t>
            </a:r>
          </a:p>
          <a:p>
            <a:r>
              <a:rPr lang="es-CO" dirty="0"/>
              <a:t>    </a:t>
            </a:r>
            <a:r>
              <a:rPr lang="es-CO" b="1" i="1" dirty="0"/>
              <a:t>Jorge </a:t>
            </a:r>
            <a:r>
              <a:rPr lang="es-CO" b="1" i="1" dirty="0" err="1" smtClean="0"/>
              <a:t>Isaacs</a:t>
            </a:r>
            <a:r>
              <a:rPr lang="es-CO" dirty="0"/>
              <a:t> (Santiago de Cali, 1837 – Ibagué, 1895). Su padre era un judío inglés procedente de Jamaica, que se instaló primero en el Chocó y después en Cali, donde se casó con la hija de un oficial de la Marina española. El padre fue propietario de la hacienda "El Paraíso", el escenario de la obra más importante del escritor, su novela  </a:t>
            </a:r>
            <a:r>
              <a:rPr lang="es-CO" i="1" dirty="0"/>
              <a:t>María.</a:t>
            </a:r>
            <a:endParaRPr lang="es-CO" dirty="0"/>
          </a:p>
          <a:p>
            <a:pPr marL="0" indent="0">
              <a:buNone/>
            </a:pPr>
            <a:r>
              <a:rPr lang="es-CO" dirty="0" smtClean="0"/>
              <a:t>.</a:t>
            </a:r>
            <a:endParaRPr lang="es-CO" dirty="0"/>
          </a:p>
          <a:p>
            <a:endParaRPr lang="es-CO" dirty="0"/>
          </a:p>
        </p:txBody>
      </p:sp>
    </p:spTree>
    <p:extLst>
      <p:ext uri="{BB962C8B-B14F-4D97-AF65-F5344CB8AC3E}">
        <p14:creationId xmlns:p14="http://schemas.microsoft.com/office/powerpoint/2010/main" val="3732276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CO" dirty="0" smtClean="0"/>
              <a:t>  </a:t>
            </a:r>
            <a:r>
              <a:rPr lang="es-CO" b="1" i="1" dirty="0" smtClean="0"/>
              <a:t>José Eusebio Caro </a:t>
            </a:r>
            <a:r>
              <a:rPr lang="es-CO" dirty="0" smtClean="0"/>
              <a:t>(Ocaña, 1817 – Santa Marta, 1853). Fue ideólogo y fundador del partido conservador colombiano, viajó a EE.UU. en 1850, regresó a Colombia en 1853 contagiado de fiebre amarilla y murió en Santa Marta. Sus obras: Héctor, Una lágrima de felicidad, El pobre, Estar contigo</a:t>
            </a:r>
            <a:endParaRPr lang="es-CO" dirty="0" smtClean="0"/>
          </a:p>
          <a:p>
            <a:endParaRPr lang="es-CO" dirty="0"/>
          </a:p>
          <a:p>
            <a:endParaRPr lang="es-CO" dirty="0" smtClean="0"/>
          </a:p>
          <a:p>
            <a:r>
              <a:rPr lang="es-CO" dirty="0" smtClean="0"/>
              <a:t>http://descubriendolaliteraturacolombiana.blogspot.com.co/2012/05/romanticismo-colombiano.html</a:t>
            </a:r>
            <a:endParaRPr lang="es-CO" dirty="0"/>
          </a:p>
        </p:txBody>
      </p:sp>
    </p:spTree>
    <p:extLst>
      <p:ext uri="{BB962C8B-B14F-4D97-AF65-F5344CB8AC3E}">
        <p14:creationId xmlns:p14="http://schemas.microsoft.com/office/powerpoint/2010/main" val="253573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El Romanticismo</a:t>
            </a:r>
            <a:endParaRPr lang="es-CO" dirty="0"/>
          </a:p>
        </p:txBody>
      </p:sp>
      <p:sp>
        <p:nvSpPr>
          <p:cNvPr id="3" name="2 Marcador de contenido"/>
          <p:cNvSpPr>
            <a:spLocks noGrp="1"/>
          </p:cNvSpPr>
          <p:nvPr>
            <p:ph idx="1"/>
          </p:nvPr>
        </p:nvSpPr>
        <p:spPr/>
        <p:txBody>
          <a:bodyPr/>
          <a:lstStyle/>
          <a:p>
            <a:r>
              <a:rPr lang="es-CO" dirty="0"/>
              <a:t>Movimiento cultural y artístico que se desarrolló en Europa y América durante el siglo xix.</a:t>
            </a:r>
          </a:p>
          <a:p>
            <a:r>
              <a:rPr lang="es-CO" dirty="0"/>
              <a:t>"los caracteres generales del romanticismo son: subjetivismo, exaltación de la personalidad individual, oposición a las normas clásicas, valoración de la Edad Media y de las tradiciones nacionales"</a:t>
            </a:r>
          </a:p>
          <a:p>
            <a:endParaRPr lang="es-CO" dirty="0"/>
          </a:p>
        </p:txBody>
      </p:sp>
    </p:spTree>
    <p:extLst>
      <p:ext uri="{BB962C8B-B14F-4D97-AF65-F5344CB8AC3E}">
        <p14:creationId xmlns:p14="http://schemas.microsoft.com/office/powerpoint/2010/main" val="1213926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548681"/>
            <a:ext cx="7772400" cy="1152128"/>
          </a:xfrm>
        </p:spPr>
        <p:txBody>
          <a:bodyPr>
            <a:normAutofit fontScale="90000"/>
          </a:bodyPr>
          <a:lstStyle/>
          <a:p>
            <a:r>
              <a:rPr lang="es-CO" sz="2400" dirty="0"/>
              <a:t>El caminante sobre el mar de nubes del pintor romántico alemán </a:t>
            </a:r>
            <a:r>
              <a:rPr lang="es-CO" sz="2400" dirty="0" err="1"/>
              <a:t>Caspar</a:t>
            </a:r>
            <a:r>
              <a:rPr lang="es-CO" sz="2400" dirty="0"/>
              <a:t> David Friedrich. Data del año 1818</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4650" y="2132856"/>
            <a:ext cx="33147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768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p:txBody>
          <a:bodyPr/>
          <a:lstStyle/>
          <a:p>
            <a:r>
              <a:rPr lang="es-CO" dirty="0"/>
              <a:t>La Importancia de los sentimientos, </a:t>
            </a:r>
            <a:r>
              <a:rPr lang="es-CO" dirty="0" smtClean="0"/>
              <a:t>las </a:t>
            </a:r>
            <a:r>
              <a:rPr lang="es-CO" b="1" dirty="0" smtClean="0"/>
              <a:t>emociones</a:t>
            </a:r>
            <a:r>
              <a:rPr lang="es-CO" dirty="0"/>
              <a:t> y las </a:t>
            </a:r>
            <a:r>
              <a:rPr lang="es-CO" b="1" dirty="0"/>
              <a:t>pasiones</a:t>
            </a:r>
            <a:r>
              <a:rPr lang="es-CO" dirty="0"/>
              <a:t> (amor, sufrimiento, odio). </a:t>
            </a:r>
            <a:endParaRPr lang="es-CO" dirty="0" smtClean="0"/>
          </a:p>
          <a:p>
            <a:r>
              <a:rPr lang="es-CO" dirty="0" smtClean="0"/>
              <a:t>Se </a:t>
            </a:r>
            <a:r>
              <a:rPr lang="es-CO" dirty="0"/>
              <a:t>exaltan los </a:t>
            </a:r>
            <a:r>
              <a:rPr lang="es-CO" dirty="0" smtClean="0"/>
              <a:t>sentimientos</a:t>
            </a:r>
            <a:r>
              <a:rPr lang="es-CO" dirty="0"/>
              <a:t> </a:t>
            </a:r>
            <a:r>
              <a:rPr lang="es-CO" i="1" dirty="0"/>
              <a:t>religiosos</a:t>
            </a:r>
            <a:r>
              <a:rPr lang="es-CO" dirty="0" smtClean="0"/>
              <a:t>, </a:t>
            </a:r>
            <a:r>
              <a:rPr lang="es-CO" i="1" dirty="0" smtClean="0"/>
              <a:t>patrióticos</a:t>
            </a:r>
            <a:r>
              <a:rPr lang="es-CO" dirty="0"/>
              <a:t> y los inspirados en la </a:t>
            </a:r>
            <a:r>
              <a:rPr lang="es-CO" i="1" dirty="0"/>
              <a:t>naturaleza</a:t>
            </a:r>
            <a:r>
              <a:rPr lang="es-CO" dirty="0"/>
              <a:t>(el paisaje alcanza gran interés). Cobran relieve las ideas de </a:t>
            </a:r>
            <a:r>
              <a:rPr lang="es-CO" b="1" dirty="0"/>
              <a:t>libertad</a:t>
            </a:r>
            <a:r>
              <a:rPr lang="es-CO" dirty="0"/>
              <a:t> e </a:t>
            </a:r>
            <a:r>
              <a:rPr lang="es-CO" b="1" dirty="0"/>
              <a:t>igualdad</a:t>
            </a:r>
            <a:r>
              <a:rPr lang="es-CO" dirty="0"/>
              <a:t>.</a:t>
            </a:r>
          </a:p>
        </p:txBody>
      </p:sp>
    </p:spTree>
    <p:extLst>
      <p:ext uri="{BB962C8B-B14F-4D97-AF65-F5344CB8AC3E}">
        <p14:creationId xmlns:p14="http://schemas.microsoft.com/office/powerpoint/2010/main" val="803216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2800" dirty="0"/>
              <a:t>LA LIBERTAD GUIANDO AL PUEBLO, 1831. E. Delacroix. Óleo sobre lienzo.</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628800"/>
            <a:ext cx="5832648"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097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O" sz="2400" dirty="0"/>
              <a:t>Abadía en un bosque es un conocido cuadro del pintor romántico alemán </a:t>
            </a:r>
            <a:r>
              <a:rPr lang="es-CO" sz="2400" dirty="0" err="1"/>
              <a:t>Caspar</a:t>
            </a:r>
            <a:r>
              <a:rPr lang="es-CO" sz="2400" dirty="0"/>
              <a:t> David Friedrich. Data del año 1809.</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9456" y="1340768"/>
            <a:ext cx="6336704"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5886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O" dirty="0"/>
              <a:t>La excelencia de la </a:t>
            </a:r>
            <a:r>
              <a:rPr lang="es-CO" b="1" dirty="0"/>
              <a:t>imaginación</a:t>
            </a:r>
            <a:r>
              <a:rPr lang="es-CO" dirty="0"/>
              <a:t> y la fantasía frente </a:t>
            </a:r>
            <a:r>
              <a:rPr lang="es-CO" dirty="0" smtClean="0"/>
              <a:t>al </a:t>
            </a:r>
            <a:r>
              <a:rPr lang="es-CO" i="1" dirty="0" smtClean="0"/>
              <a:t>racionalismo</a:t>
            </a:r>
            <a:r>
              <a:rPr lang="es-CO" dirty="0"/>
              <a:t> clasicista de los ilustrados, recreando</a:t>
            </a:r>
            <a:r>
              <a:rPr lang="es-CO" b="1" dirty="0"/>
              <a:t> mundos pasados</a:t>
            </a:r>
            <a:r>
              <a:rPr lang="es-CO" dirty="0"/>
              <a:t>(fundamentalmente, la Edad Media) o </a:t>
            </a:r>
            <a:r>
              <a:rPr lang="es-CO" b="1" dirty="0"/>
              <a:t>exóticos</a:t>
            </a:r>
            <a:r>
              <a:rPr lang="es-CO" dirty="0"/>
              <a:t> (Norte de África y Oriente</a:t>
            </a:r>
            <a:r>
              <a:rPr lang="es-CO" dirty="0" smtClean="0"/>
              <a:t>).</a:t>
            </a:r>
          </a:p>
          <a:p>
            <a:r>
              <a:rPr lang="es-CO" dirty="0"/>
              <a:t>El instinto frente a la razón y las </a:t>
            </a:r>
            <a:r>
              <a:rPr lang="es-CO" b="1" dirty="0"/>
              <a:t>situaciones límite</a:t>
            </a:r>
            <a:r>
              <a:rPr lang="es-CO" dirty="0"/>
              <a:t> frente </a:t>
            </a:r>
            <a:r>
              <a:rPr lang="es-CO" dirty="0" smtClean="0"/>
              <a:t>al </a:t>
            </a:r>
            <a:r>
              <a:rPr lang="es-CO" i="1" dirty="0" smtClean="0"/>
              <a:t>equilibrio</a:t>
            </a:r>
            <a:r>
              <a:rPr lang="es-CO" dirty="0"/>
              <a:t> y la armonía.</a:t>
            </a:r>
          </a:p>
        </p:txBody>
      </p:sp>
    </p:spTree>
    <p:extLst>
      <p:ext uri="{BB962C8B-B14F-4D97-AF65-F5344CB8AC3E}">
        <p14:creationId xmlns:p14="http://schemas.microsoft.com/office/powerpoint/2010/main" val="729336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2800" dirty="0"/>
              <a:t>Friedrich. Ciudad medieval</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628800"/>
            <a:ext cx="6840760" cy="4776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1029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fuente</a:t>
            </a:r>
            <a:endParaRPr lang="es-CO" dirty="0"/>
          </a:p>
        </p:txBody>
      </p:sp>
      <p:sp>
        <p:nvSpPr>
          <p:cNvPr id="3" name="2 Marcador de contenido"/>
          <p:cNvSpPr>
            <a:spLocks noGrp="1"/>
          </p:cNvSpPr>
          <p:nvPr>
            <p:ph idx="1"/>
          </p:nvPr>
        </p:nvSpPr>
        <p:spPr/>
        <p:txBody>
          <a:bodyPr/>
          <a:lstStyle/>
          <a:p>
            <a:r>
              <a:rPr lang="es-CO" dirty="0" smtClean="0"/>
              <a:t>http://www.claseshistoria.com/revolucionesburguesas/romanticismocaracteristicas.htm</a:t>
            </a:r>
            <a:endParaRPr lang="es-CO" dirty="0"/>
          </a:p>
        </p:txBody>
      </p:sp>
    </p:spTree>
    <p:extLst>
      <p:ext uri="{BB962C8B-B14F-4D97-AF65-F5344CB8AC3E}">
        <p14:creationId xmlns:p14="http://schemas.microsoft.com/office/powerpoint/2010/main" val="28271128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Botica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a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a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51</TotalTime>
  <Words>332</Words>
  <Application>Microsoft Office PowerPoint</Application>
  <PresentationFormat>Presentación en pantalla (4:3)</PresentationFormat>
  <Paragraphs>37</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Boticario</vt:lpstr>
      <vt:lpstr> Romanticismo: Características  </vt:lpstr>
      <vt:lpstr>El Romanticismo</vt:lpstr>
      <vt:lpstr>El caminante sobre el mar de nubes del pintor romántico alemán Caspar David Friedrich. Data del año 1818</vt:lpstr>
      <vt:lpstr>Presentación de PowerPoint</vt:lpstr>
      <vt:lpstr>LA LIBERTAD GUIANDO AL PUEBLO, 1831. E. Delacroix. Óleo sobre lienzo.</vt:lpstr>
      <vt:lpstr>Abadía en un bosque es un conocido cuadro del pintor romántico alemán Caspar David Friedrich. Data del año 1809.</vt:lpstr>
      <vt:lpstr>Presentación de PowerPoint</vt:lpstr>
      <vt:lpstr>Friedrich. Ciudad medieval</vt:lpstr>
      <vt:lpstr>fuente</vt:lpstr>
      <vt:lpstr>El Romanticismo en Colombia</vt:lpstr>
      <vt:lpstr>Presentación de PowerPoint</vt:lpstr>
      <vt:lpstr>CARACTERÍSTICAS: </vt:lpstr>
      <vt:lpstr>Autores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Romanticismo en Colombia</dc:title>
  <dc:creator>Estudiante</dc:creator>
  <cp:lastModifiedBy>Estudiante</cp:lastModifiedBy>
  <cp:revision>6</cp:revision>
  <dcterms:created xsi:type="dcterms:W3CDTF">2017-08-10T19:45:51Z</dcterms:created>
  <dcterms:modified xsi:type="dcterms:W3CDTF">2017-08-10T20:37:00Z</dcterms:modified>
</cp:coreProperties>
</file>